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9"/>
  </p:notesMasterIdLst>
  <p:sldIdLst>
    <p:sldId id="256" r:id="rId2"/>
    <p:sldId id="518" r:id="rId3"/>
    <p:sldId id="522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466" r:id="rId12"/>
    <p:sldId id="467" r:id="rId13"/>
    <p:sldId id="468" r:id="rId14"/>
    <p:sldId id="381" r:id="rId15"/>
    <p:sldId id="523" r:id="rId16"/>
    <p:sldId id="378" r:id="rId17"/>
    <p:sldId id="524" r:id="rId18"/>
    <p:sldId id="525" r:id="rId19"/>
    <p:sldId id="386" r:id="rId20"/>
    <p:sldId id="383" r:id="rId21"/>
    <p:sldId id="526" r:id="rId22"/>
    <p:sldId id="384" r:id="rId23"/>
    <p:sldId id="388" r:id="rId24"/>
    <p:sldId id="527" r:id="rId25"/>
    <p:sldId id="528" r:id="rId26"/>
    <p:sldId id="529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4" r:id="rId40"/>
    <p:sldId id="366" r:id="rId41"/>
    <p:sldId id="367" r:id="rId42"/>
    <p:sldId id="368" r:id="rId43"/>
    <p:sldId id="369" r:id="rId44"/>
    <p:sldId id="370" r:id="rId45"/>
    <p:sldId id="373" r:id="rId46"/>
    <p:sldId id="371" r:id="rId47"/>
    <p:sldId id="372" r:id="rId48"/>
    <p:sldId id="374" r:id="rId49"/>
    <p:sldId id="519" r:id="rId50"/>
    <p:sldId id="375" r:id="rId51"/>
    <p:sldId id="428" r:id="rId52"/>
    <p:sldId id="377" r:id="rId53"/>
    <p:sldId id="419" r:id="rId54"/>
    <p:sldId id="420" r:id="rId55"/>
    <p:sldId id="379" r:id="rId56"/>
    <p:sldId id="380" r:id="rId57"/>
    <p:sldId id="421" r:id="rId58"/>
    <p:sldId id="389" r:id="rId59"/>
    <p:sldId id="390" r:id="rId60"/>
    <p:sldId id="391" r:id="rId61"/>
    <p:sldId id="392" r:id="rId62"/>
    <p:sldId id="394" r:id="rId63"/>
    <p:sldId id="395" r:id="rId64"/>
    <p:sldId id="396" r:id="rId65"/>
    <p:sldId id="398" r:id="rId66"/>
    <p:sldId id="425" r:id="rId67"/>
    <p:sldId id="416" r:id="rId68"/>
    <p:sldId id="429" r:id="rId69"/>
    <p:sldId id="399" r:id="rId70"/>
    <p:sldId id="400" r:id="rId71"/>
    <p:sldId id="401" r:id="rId72"/>
    <p:sldId id="402" r:id="rId73"/>
    <p:sldId id="432" r:id="rId74"/>
    <p:sldId id="513" r:id="rId75"/>
    <p:sldId id="514" r:id="rId76"/>
    <p:sldId id="520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4" r:id="rId86"/>
    <p:sldId id="455" r:id="rId87"/>
    <p:sldId id="453" r:id="rId88"/>
    <p:sldId id="456" r:id="rId89"/>
    <p:sldId id="458" r:id="rId90"/>
    <p:sldId id="459" r:id="rId91"/>
    <p:sldId id="460" r:id="rId92"/>
    <p:sldId id="461" r:id="rId93"/>
    <p:sldId id="462" r:id="rId94"/>
    <p:sldId id="463" r:id="rId95"/>
    <p:sldId id="464" r:id="rId96"/>
    <p:sldId id="465" r:id="rId97"/>
    <p:sldId id="469" r:id="rId98"/>
    <p:sldId id="470" r:id="rId99"/>
    <p:sldId id="472" r:id="rId100"/>
    <p:sldId id="473" r:id="rId101"/>
    <p:sldId id="474" r:id="rId102"/>
    <p:sldId id="475" r:id="rId103"/>
    <p:sldId id="476" r:id="rId104"/>
    <p:sldId id="477" r:id="rId105"/>
    <p:sldId id="315" r:id="rId106"/>
    <p:sldId id="316" r:id="rId107"/>
    <p:sldId id="322" r:id="rId108"/>
    <p:sldId id="515" r:id="rId109"/>
    <p:sldId id="516" r:id="rId110"/>
    <p:sldId id="323" r:id="rId111"/>
    <p:sldId id="324" r:id="rId112"/>
    <p:sldId id="517" r:id="rId113"/>
    <p:sldId id="352" r:id="rId114"/>
    <p:sldId id="325" r:id="rId115"/>
    <p:sldId id="521" r:id="rId116"/>
    <p:sldId id="478" r:id="rId117"/>
    <p:sldId id="480" r:id="rId118"/>
    <p:sldId id="481" r:id="rId119"/>
    <p:sldId id="482" r:id="rId120"/>
    <p:sldId id="483" r:id="rId121"/>
    <p:sldId id="484" r:id="rId122"/>
    <p:sldId id="488" r:id="rId123"/>
    <p:sldId id="485" r:id="rId124"/>
    <p:sldId id="486" r:id="rId125"/>
    <p:sldId id="487" r:id="rId126"/>
    <p:sldId id="489" r:id="rId127"/>
    <p:sldId id="490" r:id="rId128"/>
    <p:sldId id="491" r:id="rId129"/>
    <p:sldId id="492" r:id="rId130"/>
    <p:sldId id="494" r:id="rId131"/>
    <p:sldId id="497" r:id="rId132"/>
    <p:sldId id="498" r:id="rId133"/>
    <p:sldId id="499" r:id="rId134"/>
    <p:sldId id="501" r:id="rId135"/>
    <p:sldId id="500" r:id="rId136"/>
    <p:sldId id="502" r:id="rId137"/>
    <p:sldId id="503" r:id="rId138"/>
  </p:sldIdLst>
  <p:sldSz cx="12192000" cy="6858000"/>
  <p:notesSz cx="6858000" cy="9144000"/>
  <p:embeddedFontLs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Calibri Light" panose="020F0302020204030204" pitchFamily="34" charset="0"/>
      <p:regular r:id="rId144"/>
      <p:italic r:id="rId145"/>
    </p:embeddedFont>
    <p:embeddedFont>
      <p:font typeface="Cambria Math" panose="02040503050406030204" pitchFamily="18" charset="0"/>
      <p:regular r:id="rId1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E5"/>
    <a:srgbClr val="3AD4FF"/>
    <a:srgbClr val="70FFC8"/>
    <a:srgbClr val="359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0"/>
    <p:restoredTop sz="94574"/>
  </p:normalViewPr>
  <p:slideViewPr>
    <p:cSldViewPr snapToGrid="0" snapToObjects="1">
      <p:cViewPr varScale="1">
        <p:scale>
          <a:sx n="109" d="100"/>
          <a:sy n="109" d="100"/>
        </p:scale>
        <p:origin x="120" y="4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B3FB8-521A-5A48-A447-332AB65524D6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65B68-EC3E-1A4A-9173-F189D2070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65B68-EC3E-1A4A-9173-F189D2070A0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5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7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2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7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96A23-D785-B347-A3F0-EE98648BA7AC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8C5E-4BF1-D049-8E0E-E5EF01143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2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jpg"/><Relationship Id="rId4" Type="http://schemas.openxmlformats.org/officeDocument/2006/relationships/image" Target="../media/image33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ttps://docs.google.com/spreadsheets/d/1RJ7SSK10pZNeIDVyOsBlcJynDfzTh6kcroSDWOFhIgI/edit%23gid=29219996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1.png"/><Relationship Id="rId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1.png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oxforddictionaries.com/explore/is-bookkeeper-the-only-english-word-with-three-consecutive-repeated-lette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hyperlink" Target="https://en.oxforddictionaries.com/explore/is-bookkeeper-the-only-english-word-with-three-consecutive-repeated-letter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Combinatorics</a:t>
            </a:r>
            <a:br>
              <a:rPr lang="en-US" dirty="0"/>
            </a:br>
            <a:r>
              <a:rPr lang="en-US" sz="4000" dirty="0"/>
              <a:t>(“that n choose 2 stuff”)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489617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multiplication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 is some experiment that is conducted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sequential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where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conducted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different ways.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  <m:r>
                      <a:rPr lang="en-US" i="1" dirty="0" smtClean="0">
                        <a:latin typeface="Cambria Math" charset="0"/>
                      </a:rPr>
                      <m:t>=“</m:t>
                    </m:r>
                    <m:r>
                      <a:rPr lang="en-US" i="1" dirty="0" smtClean="0">
                        <a:latin typeface="Cambria Math" charset="0"/>
                      </a:rPr>
                      <m:t>𝑠𝑎𝑛𝑑𝑤𝑖𝑐h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𝑝𝑟𝑒𝑝𝑎𝑟𝑎𝑡𝑖𝑜𝑛</m:t>
                    </m:r>
                    <m:r>
                      <a:rPr lang="en-US" i="1" dirty="0" smtClean="0">
                        <a:latin typeface="Cambria Math" charset="0"/>
                      </a:rPr>
                      <m:t>”,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=“</m:t>
                    </m:r>
                    <m:r>
                      <a:rPr lang="en-US" b="0" i="1" smtClean="0">
                        <a:latin typeface="Cambria Math" charset="0"/>
                      </a:rPr>
                      <m:t>𝑐h𝑜𝑝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𝑏𝑟𝑒𝑎𝑑</m:t>
                    </m:r>
                    <m:r>
                      <a:rPr lang="en-US" b="0" i="1" smtClean="0"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=“</m:t>
                    </m:r>
                    <m:r>
                      <a:rPr lang="en-US" b="0" i="1" dirty="0" smtClean="0">
                        <a:latin typeface="Cambria Math" charset="0"/>
                      </a:rPr>
                      <m:t>𝑐h𝑜𝑜𝑠𝑒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𝑐𝑜𝑛𝑑𝑖𝑚𝑒𝑛𝑡</m:t>
                    </m:r>
                    <m:r>
                      <a:rPr lang="en-US" b="0" i="1" dirty="0" smtClean="0">
                        <a:latin typeface="Cambria Math" charset="0"/>
                      </a:rPr>
                      <m:t>”, 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the </a:t>
                </a:r>
                <a:r>
                  <a:rPr lang="en-US" dirty="0">
                    <a:solidFill>
                      <a:srgbClr val="0070C0"/>
                    </a:solidFill>
                  </a:rPr>
                  <a:t>total number of ways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can be conducted in is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×…×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A0E9120-7FFD-4522-A9A7-9D065DC44C93}"/>
                  </a:ext>
                </a:extLst>
              </p:cNvPr>
              <p:cNvSpPr/>
              <p:nvPr/>
            </p:nvSpPr>
            <p:spPr>
              <a:xfrm>
                <a:off x="1072661" y="5829667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A0E9120-7FFD-4522-A9A7-9D065DC44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61" y="5829667"/>
                <a:ext cx="791308" cy="6945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AA9B9E-FAFD-4B78-A052-A18EB206F512}"/>
                  </a:ext>
                </a:extLst>
              </p:cNvPr>
              <p:cNvSpPr/>
              <p:nvPr/>
            </p:nvSpPr>
            <p:spPr>
              <a:xfrm>
                <a:off x="2341684" y="5829667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AA9B9E-FAFD-4B78-A052-A18EB206F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684" y="5829667"/>
                <a:ext cx="791308" cy="6945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FE986B9-B7DB-4C6D-8C82-C7D0570654F2}"/>
                  </a:ext>
                </a:extLst>
              </p:cNvPr>
              <p:cNvSpPr/>
              <p:nvPr/>
            </p:nvSpPr>
            <p:spPr>
              <a:xfrm>
                <a:off x="6591299" y="5803290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FE986B9-B7DB-4C6D-8C82-C7D05706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99" y="5803290"/>
                <a:ext cx="791308" cy="69459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4728E33-82E8-4A57-B7E0-3016AD6DD5A9}"/>
              </a:ext>
            </a:extLst>
          </p:cNvPr>
          <p:cNvSpPr/>
          <p:nvPr/>
        </p:nvSpPr>
        <p:spPr>
          <a:xfrm>
            <a:off x="3610706" y="6140327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FF3FF1-D2B0-4B62-9782-595786283A12}"/>
              </a:ext>
            </a:extLst>
          </p:cNvPr>
          <p:cNvSpPr/>
          <p:nvPr/>
        </p:nvSpPr>
        <p:spPr>
          <a:xfrm>
            <a:off x="4366843" y="6140327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DCF0FC-084E-4A64-89F9-BFA7F80B60FB}"/>
              </a:ext>
            </a:extLst>
          </p:cNvPr>
          <p:cNvSpPr/>
          <p:nvPr/>
        </p:nvSpPr>
        <p:spPr>
          <a:xfrm>
            <a:off x="5122980" y="6150586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71830F-0193-43C6-B419-83796DEBC419}"/>
              </a:ext>
            </a:extLst>
          </p:cNvPr>
          <p:cNvCxnSpPr/>
          <p:nvPr/>
        </p:nvCxnSpPr>
        <p:spPr>
          <a:xfrm>
            <a:off x="7570177" y="6176963"/>
            <a:ext cx="1283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45EA7EA-A7F7-4D9E-A277-1AA598C4A8F2}"/>
                  </a:ext>
                </a:extLst>
              </p:cNvPr>
              <p:cNvSpPr/>
              <p:nvPr/>
            </p:nvSpPr>
            <p:spPr>
              <a:xfrm>
                <a:off x="9202610" y="5880955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45EA7EA-A7F7-4D9E-A277-1AA598C4A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610" y="5880955"/>
                <a:ext cx="791308" cy="69459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1B9E4-4842-4690-89BE-A403D7A79ECB}"/>
                  </a:ext>
                </a:extLst>
              </p:cNvPr>
              <p:cNvSpPr txBox="1"/>
              <p:nvPr/>
            </p:nvSpPr>
            <p:spPr>
              <a:xfrm>
                <a:off x="1242782" y="6405262"/>
                <a:ext cx="380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1B9E4-4842-4690-89BE-A403D7A7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82" y="6405262"/>
                <a:ext cx="380745" cy="369332"/>
              </a:xfrm>
              <a:prstGeom prst="rect">
                <a:avLst/>
              </a:prstGeom>
              <a:blipFill>
                <a:blip r:embed="rId7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27323D-A8FA-4227-AC43-7DE5830DD6C1}"/>
                  </a:ext>
                </a:extLst>
              </p:cNvPr>
              <p:cNvSpPr txBox="1"/>
              <p:nvPr/>
            </p:nvSpPr>
            <p:spPr>
              <a:xfrm>
                <a:off x="2532656" y="6469739"/>
                <a:ext cx="38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27323D-A8FA-4227-AC43-7DE5830D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656" y="6469739"/>
                <a:ext cx="387863" cy="369332"/>
              </a:xfrm>
              <a:prstGeom prst="rect">
                <a:avLst/>
              </a:prstGeom>
              <a:blipFill>
                <a:blip r:embed="rId8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426589-0377-4395-9D4D-00566652A96A}"/>
                  </a:ext>
                </a:extLst>
              </p:cNvPr>
              <p:cNvSpPr txBox="1"/>
              <p:nvPr/>
            </p:nvSpPr>
            <p:spPr>
              <a:xfrm>
                <a:off x="6851709" y="6405262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426589-0377-4395-9D4D-00566652A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09" y="6405262"/>
                <a:ext cx="400879" cy="369332"/>
              </a:xfrm>
              <a:prstGeom prst="rect">
                <a:avLst/>
              </a:prstGeom>
              <a:blipFill>
                <a:blip r:embed="rId9"/>
                <a:stretch>
                  <a:fillRect l="-10606" r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0956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9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Two ways to convince yourselves: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Formula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Semantics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In how many ways can I pick 1 element from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elements? Clearly, I can pick any one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elements,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ways.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183086" y="1538514"/>
            <a:ext cx="1349828" cy="8418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70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9056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Again, two ways to convince ourselves: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Formula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rPr>
                  <a:t>Semantics: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latin typeface="Cambria Math" charset="0"/>
                      </a:rPr>
                      <m:t>!</m:t>
                    </m:r>
                  </m:oMath>
                </a14:m>
                <a:r>
                  <a:rPr lang="en-US" dirty="0"/>
                  <a:t> ways to pick all of the elements of a set </a:t>
                </a:r>
                <a:r>
                  <a:rPr lang="en-US" dirty="0">
                    <a:solidFill>
                      <a:schemeClr val="accent6"/>
                    </a:solidFill>
                  </a:rPr>
                  <a:t>and put them in order!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720908" y="1505726"/>
            <a:ext cx="1349828" cy="8418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, 0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8419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, 0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Again, two ways to convince ourselves: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Formula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−0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=1</m:t>
                    </m:r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rPr>
                  <a:t>Semantics: </a:t>
                </a:r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6"/>
                    </a:solidFill>
                  </a:rPr>
                  <a:t>one way </a:t>
                </a:r>
                <a:r>
                  <a:rPr lang="en-US" dirty="0"/>
                  <a:t>to pick nothing: </a:t>
                </a:r>
                <a:r>
                  <a:rPr lang="en-US" dirty="0">
                    <a:solidFill>
                      <a:schemeClr val="accent6"/>
                    </a:solidFill>
                  </a:rPr>
                  <a:t>just pick nothing and leave!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741161" y="1505726"/>
            <a:ext cx="1349828" cy="8418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9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MD license plates are possible to create?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97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3793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2664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248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56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familiar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subsets are there of a set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4</m:t>
                    </m:r>
                  </m:oMath>
                </a14:m>
                <a:r>
                  <a:rPr lang="en-US" dirty="0"/>
                  <a:t> elements?</a:t>
                </a:r>
              </a:p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7DE5"/>
                    </a:solidFill>
                  </a:rPr>
                  <a:t>a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7DE5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1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c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0000"/>
                    </a:solidFill>
                  </a:rPr>
                  <a:t>2 </a:t>
                </a:r>
                <a:r>
                  <a:rPr lang="en-US" dirty="0"/>
                  <a:t>choices.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592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FF0000"/>
                    </a:solidFill>
                  </a:rPr>
                  <a:t>With replacement (as in, I can </a:t>
                </a:r>
                <a:r>
                  <a:rPr lang="en-US" b="1" dirty="0">
                    <a:solidFill>
                      <a:srgbClr val="FF0000"/>
                    </a:solidFill>
                  </a:rPr>
                  <a:t>reuse</a:t>
                </a:r>
                <a:r>
                  <a:rPr lang="en-US" dirty="0">
                    <a:solidFill>
                      <a:srgbClr val="FF0000"/>
                    </a:solidFill>
                  </a:rPr>
                  <a:t> letters)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4179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FF0000"/>
                    </a:solidFill>
                  </a:rPr>
                  <a:t>With replacement (as in, I can </a:t>
                </a:r>
                <a:r>
                  <a:rPr lang="en-US" b="1" dirty="0">
                    <a:solidFill>
                      <a:srgbClr val="FF0000"/>
                    </a:solidFill>
                  </a:rPr>
                  <a:t>reuse</a:t>
                </a:r>
                <a:r>
                  <a:rPr lang="en-US" dirty="0">
                    <a:solidFill>
                      <a:srgbClr val="FF0000"/>
                    </a:solidFill>
                  </a:rPr>
                  <a:t> letters)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16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FF0000"/>
                    </a:solidFill>
                  </a:rPr>
                  <a:t>With replacement (as in, I can </a:t>
                </a:r>
                <a:r>
                  <a:rPr lang="en-US" b="1" dirty="0">
                    <a:solidFill>
                      <a:srgbClr val="FF0000"/>
                    </a:solidFill>
                  </a:rPr>
                  <a:t>reuse</a:t>
                </a:r>
                <a:r>
                  <a:rPr lang="en-US" dirty="0">
                    <a:solidFill>
                      <a:srgbClr val="FF0000"/>
                    </a:solidFill>
                  </a:rPr>
                  <a:t> letters)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Without replacement (as in, I </a:t>
                </a:r>
                <a:r>
                  <a:rPr lang="en-US" b="1" dirty="0">
                    <a:solidFill>
                      <a:srgbClr val="00B050"/>
                    </a:solidFill>
                  </a:rPr>
                  <a:t>cannot reuse</a:t>
                </a:r>
                <a:r>
                  <a:rPr lang="en-US" dirty="0">
                    <a:solidFill>
                      <a:srgbClr val="00B050"/>
                    </a:solidFill>
                  </a:rPr>
                  <a:t> letters)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607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FF0000"/>
                    </a:solidFill>
                  </a:rPr>
                  <a:t>With replacement (as in, I can </a:t>
                </a:r>
                <a:r>
                  <a:rPr lang="en-US" b="1" dirty="0">
                    <a:solidFill>
                      <a:srgbClr val="FF0000"/>
                    </a:solidFill>
                  </a:rPr>
                  <a:t>reuse</a:t>
                </a:r>
                <a:r>
                  <a:rPr lang="en-US" dirty="0">
                    <a:solidFill>
                      <a:srgbClr val="FF0000"/>
                    </a:solidFill>
                  </a:rPr>
                  <a:t> letters)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rgbClr val="00B050"/>
                    </a:solidFill>
                  </a:rPr>
                  <a:t>Without replacement (as in, I </a:t>
                </a:r>
                <a:r>
                  <a:rPr lang="en-US" b="1" dirty="0">
                    <a:solidFill>
                      <a:srgbClr val="00B050"/>
                    </a:solidFill>
                  </a:rPr>
                  <a:t>cannot reuse</a:t>
                </a:r>
                <a:r>
                  <a:rPr lang="en-US" dirty="0">
                    <a:solidFill>
                      <a:srgbClr val="00B050"/>
                    </a:solidFill>
                  </a:rPr>
                  <a:t> letters)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26, 10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= 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26!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16!</m:t>
                        </m:r>
                      </m:den>
                    </m:f>
                  </m:oMath>
                </a14:m>
                <a:endParaRPr lang="en-US" b="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943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MD license plates are possible to create?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ATM PINs are possible?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598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598F1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3598F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many words of length 10 can I construct from the English alphabet, where letters can be chosen: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b="1" dirty="0">
                    <a:solidFill>
                      <a:srgbClr val="FF0000"/>
                    </a:solidFill>
                  </a:rPr>
                  <a:t>With replacement </a:t>
                </a:r>
                <a:r>
                  <a:rPr lang="en-US" dirty="0">
                    <a:solidFill>
                      <a:srgbClr val="FF0000"/>
                    </a:solidFill>
                  </a:rPr>
                  <a:t>(as in, I can </a:t>
                </a:r>
                <a:r>
                  <a:rPr lang="en-US" b="1" dirty="0">
                    <a:solidFill>
                      <a:srgbClr val="FF0000"/>
                    </a:solidFill>
                  </a:rPr>
                  <a:t>reuse</a:t>
                </a:r>
                <a:r>
                  <a:rPr lang="en-US" dirty="0">
                    <a:solidFill>
                      <a:srgbClr val="FF0000"/>
                    </a:solidFill>
                  </a:rPr>
                  <a:t> letters)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26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b="1" dirty="0">
                    <a:solidFill>
                      <a:srgbClr val="00B050"/>
                    </a:solidFill>
                  </a:rPr>
                  <a:t>Without replacement </a:t>
                </a:r>
                <a:r>
                  <a:rPr lang="en-US" dirty="0">
                    <a:solidFill>
                      <a:srgbClr val="00B050"/>
                    </a:solidFill>
                  </a:rPr>
                  <a:t>(as in, I </a:t>
                </a:r>
                <a:r>
                  <a:rPr lang="en-US" b="1" dirty="0">
                    <a:solidFill>
                      <a:srgbClr val="00B050"/>
                    </a:solidFill>
                  </a:rPr>
                  <a:t>cannot reuse</a:t>
                </a:r>
                <a:r>
                  <a:rPr lang="en-US" dirty="0">
                    <a:solidFill>
                      <a:srgbClr val="00B050"/>
                    </a:solidFill>
                  </a:rPr>
                  <a:t> letters)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26, 10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= 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26!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16!</m:t>
                        </m:r>
                      </m:den>
                    </m:f>
                  </m:oMath>
                </a14:m>
                <a:endParaRPr lang="en-US" b="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2060"/>
                    </a:solidFill>
                  </a:rPr>
                  <a:t>Remember these phrases!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422400" y="3512457"/>
            <a:ext cx="3265714" cy="119017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8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094-8115-4FE9-A7CB-3B714969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 this</a:t>
            </a:r>
          </a:p>
        </p:txBody>
      </p:sp>
      <p:pic>
        <p:nvPicPr>
          <p:cNvPr id="5" name="Content Placeholder 4" descr="A picture containing drink&#10;&#10;Description automatically generated">
            <a:extLst>
              <a:ext uri="{FF2B5EF4-FFF2-40B4-BE49-F238E27FC236}">
                <a16:creationId xmlns:a16="http://schemas.microsoft.com/office/drawing/2014/main" id="{C561A2F3-9CAD-449E-BB0E-9E5AD185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87" y="2001044"/>
            <a:ext cx="5762625" cy="4000500"/>
          </a:xfrm>
        </p:spPr>
      </p:pic>
    </p:spTree>
    <p:extLst>
      <p:ext uri="{BB962C8B-B14F-4D97-AF65-F5344CB8AC3E}">
        <p14:creationId xmlns:p14="http://schemas.microsoft.com/office/powerpoint/2010/main" val="661499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Combinations (that “n </a:t>
            </a:r>
            <a:r>
              <a:rPr lang="en-US"/>
              <a:t>choose r” </a:t>
            </a:r>
            <a:r>
              <a:rPr lang="en-US" dirty="0"/>
              <a:t>stuff)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86143" cy="47928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Earlier, we discussed this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Our goal was to pick three people for a picture, where </a:t>
            </a:r>
            <a:r>
              <a:rPr lang="en-US" b="1" dirty="0">
                <a:solidFill>
                  <a:srgbClr val="FF0000"/>
                </a:solidFill>
              </a:rPr>
              <a:t>order of the people mattered.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9" y="2254714"/>
            <a:ext cx="4325257" cy="1746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7" y="4001294"/>
            <a:ext cx="1059543" cy="15960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442857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00634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30291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/>
          <p:cNvSpPr/>
          <p:nvPr/>
        </p:nvSpPr>
        <p:spPr>
          <a:xfrm>
            <a:off x="1801584" y="2554514"/>
            <a:ext cx="2840265" cy="107088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</p:spTree>
    <p:extLst>
      <p:ext uri="{BB962C8B-B14F-4D97-AF65-F5344CB8AC3E}">
        <p14:creationId xmlns:p14="http://schemas.microsoft.com/office/powerpoint/2010/main" val="161356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86143" cy="47928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Earlier, we discussed this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We now change this setup to forming a </a:t>
            </a:r>
            <a:r>
              <a:rPr lang="en-US" dirty="0">
                <a:solidFill>
                  <a:schemeClr val="accent6"/>
                </a:solidFill>
              </a:rPr>
              <a:t>PhD defense committee </a:t>
            </a:r>
            <a:r>
              <a:rPr lang="en-US" dirty="0"/>
              <a:t>(also 3 people). </a:t>
            </a:r>
          </a:p>
          <a:p>
            <a:r>
              <a:rPr lang="en-US" dirty="0"/>
              <a:t>In this setup, </a:t>
            </a:r>
            <a:r>
              <a:rPr lang="en-US" dirty="0">
                <a:solidFill>
                  <a:srgbClr val="7030A0"/>
                </a:solidFill>
              </a:rPr>
              <a:t>does order matter?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9" y="2254714"/>
            <a:ext cx="4325257" cy="1746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7" y="4001294"/>
            <a:ext cx="1059543" cy="15960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42857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00634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30291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88343" y="4001294"/>
            <a:ext cx="6850743" cy="1310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164114" y="4223657"/>
            <a:ext cx="6051549" cy="914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71" y="4001294"/>
            <a:ext cx="1203529" cy="122158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9788068" y="3730171"/>
            <a:ext cx="1762581" cy="158205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Combinations (that “n choose r” stuff)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14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86143" cy="47928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Earlier, we discussed this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We now change this setup to forming a </a:t>
            </a:r>
            <a:r>
              <a:rPr lang="en-US" dirty="0">
                <a:solidFill>
                  <a:schemeClr val="accent6"/>
                </a:solidFill>
              </a:rPr>
              <a:t>PhD defense committee </a:t>
            </a:r>
            <a:r>
              <a:rPr lang="en-US" dirty="0"/>
              <a:t>(also 3 people). </a:t>
            </a:r>
          </a:p>
          <a:p>
            <a:r>
              <a:rPr lang="en-US" dirty="0"/>
              <a:t>In this setup, </a:t>
            </a:r>
            <a:r>
              <a:rPr lang="en-US" dirty="0">
                <a:solidFill>
                  <a:srgbClr val="7030A0"/>
                </a:solidFill>
              </a:rPr>
              <a:t>does order matter? 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9" y="2254714"/>
            <a:ext cx="4325257" cy="1746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7" y="4001294"/>
            <a:ext cx="1059543" cy="159606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42857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00634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30291" y="4686551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88343" y="4001294"/>
            <a:ext cx="6850743" cy="1310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164114" y="4223657"/>
            <a:ext cx="6051549" cy="914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71" y="4001294"/>
            <a:ext cx="1203529" cy="122158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9788068" y="3730171"/>
            <a:ext cx="1762581" cy="158205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Combinations (that “n </a:t>
            </a:r>
            <a:r>
              <a:rPr lang="en-US"/>
              <a:t>choose r” </a:t>
            </a:r>
            <a:r>
              <a:rPr lang="en-US" dirty="0"/>
              <a:t>stuff)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18825-0E53-394B-858A-02C2987B6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38" y="2366676"/>
            <a:ext cx="3022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07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Combinations (that “n </a:t>
            </a:r>
            <a:r>
              <a:rPr lang="en-US"/>
              <a:t>choose r” </a:t>
            </a:r>
            <a:r>
              <a:rPr lang="en-US" dirty="0"/>
              <a:t>stuff)</a:t>
            </a:r>
          </a:p>
        </p:txBody>
      </p:sp>
    </p:spTree>
    <p:extLst>
      <p:ext uri="{BB962C8B-B14F-4D97-AF65-F5344CB8AC3E}">
        <p14:creationId xmlns:p14="http://schemas.microsoft.com/office/powerpoint/2010/main" val="48900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familiar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subsets are there of a set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4</m:t>
                    </m:r>
                  </m:oMath>
                </a14:m>
                <a:r>
                  <a:rPr lang="en-US" dirty="0"/>
                  <a:t> elements?</a:t>
                </a:r>
              </a:p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7DE5"/>
                    </a:solidFill>
                  </a:rPr>
                  <a:t>a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7DE5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1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c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0000"/>
                    </a:solidFill>
                  </a:rPr>
                  <a:t>2 </a:t>
                </a:r>
                <a:r>
                  <a:rPr lang="en-US" dirty="0"/>
                  <a:t>choices.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673600" y="2873829"/>
            <a:ext cx="827314" cy="1422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00913" y="3323419"/>
                <a:ext cx="50945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7DE5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b="0" i="1" smtClean="0">
                        <a:latin typeface="Cambria Math" charset="0"/>
                      </a:rPr>
                      <m:t> 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b="0" i="1" smtClean="0">
                        <a:latin typeface="Cambria Math" charset="0"/>
                      </a:rPr>
                      <m:t> ×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b="0" i="1" smtClean="0">
                        <a:latin typeface="Cambria Math" charset="0"/>
                      </a:rPr>
                      <m:t> ×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sz="2800" dirty="0"/>
                  <a:t> subsets.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3" y="3323419"/>
                <a:ext cx="509451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0465" r="-1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9916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327400" y="4140199"/>
            <a:ext cx="1088571" cy="1226457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7" idx="4"/>
          </p:cNvCxnSpPr>
          <p:nvPr/>
        </p:nvCxnSpPr>
        <p:spPr>
          <a:xfrm rot="5400000">
            <a:off x="5640093" y="4195920"/>
            <a:ext cx="783909" cy="54882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6605360" y="4085545"/>
            <a:ext cx="898526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40800" y="4209141"/>
                <a:ext cx="296091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0" y="4209141"/>
                <a:ext cx="2960914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711" t="-3756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Combinations (that “n </a:t>
            </a:r>
            <a:r>
              <a:rPr lang="en-US"/>
              <a:t>choose r” </a:t>
            </a:r>
            <a:r>
              <a:rPr lang="en-US" dirty="0"/>
              <a:t>stuff)</a:t>
            </a:r>
          </a:p>
        </p:txBody>
      </p:sp>
    </p:spTree>
    <p:extLst>
      <p:ext uri="{BB962C8B-B14F-4D97-AF65-F5344CB8AC3E}">
        <p14:creationId xmlns:p14="http://schemas.microsoft.com/office/powerpoint/2010/main" val="18671823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987800" y="3479799"/>
            <a:ext cx="667657" cy="2126343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>
            <a:off x="4741140" y="3967432"/>
            <a:ext cx="1258293" cy="10160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6605360" y="4085545"/>
            <a:ext cx="898526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r>
                  <a:rPr lang="en-US" sz="2600" dirty="0">
                    <a:solidFill>
                      <a:srgbClr val="0070C0"/>
                    </a:solidFill>
                  </a:rPr>
                  <a:t> but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since order doesn’t matter</a:t>
                </a:r>
                <a:r>
                  <a:rPr lang="en-US" sz="2600" dirty="0">
                    <a:solidFill>
                      <a:srgbClr val="0070C0"/>
                    </a:solidFill>
                  </a:rPr>
                  <a:t>, we have 3! permutations of these people that are equivalent.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3704" t="-1481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Combinations (that “n choose r” stuff)</a:t>
            </a:r>
          </a:p>
        </p:txBody>
      </p:sp>
    </p:spTree>
    <p:extLst>
      <p:ext uri="{BB962C8B-B14F-4D97-AF65-F5344CB8AC3E}">
        <p14:creationId xmlns:p14="http://schemas.microsoft.com/office/powerpoint/2010/main" val="1736686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Combinations (that “n choose r” stuff)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980543" y="3487057"/>
            <a:ext cx="1669143" cy="3113314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>
            <a:off x="5217885" y="4158343"/>
            <a:ext cx="972461" cy="34834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4862286" y="4085545"/>
            <a:ext cx="2641600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r>
                  <a:rPr lang="en-US" sz="2600" dirty="0">
                    <a:solidFill>
                      <a:srgbClr val="0070C0"/>
                    </a:solidFill>
                  </a:rPr>
                  <a:t> but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since order doesn’t matter</a:t>
                </a:r>
                <a:r>
                  <a:rPr lang="en-US" sz="2600" dirty="0">
                    <a:solidFill>
                      <a:srgbClr val="0070C0"/>
                    </a:solidFill>
                  </a:rPr>
                  <a:t>, we have 3! permutations of these people that </a:t>
                </a:r>
                <a:r>
                  <a:rPr lang="en-US" sz="2600">
                    <a:solidFill>
                      <a:srgbClr val="0070C0"/>
                    </a:solidFill>
                  </a:rPr>
                  <a:t>are equivalent.</a:t>
                </a:r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3704" t="-1481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2832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Combinations (that “n choose r” stuff)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987800" y="3479799"/>
            <a:ext cx="667657" cy="2126343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>
            <a:off x="4741140" y="3967432"/>
            <a:ext cx="1258293" cy="10160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6605360" y="4085545"/>
            <a:ext cx="898526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1543" y="5104579"/>
            <a:ext cx="34689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2"/>
                </a:solidFill>
              </a:rPr>
              <a:t>Overcount</a:t>
            </a:r>
            <a:r>
              <a:rPr lang="en-US" sz="2600" b="1" dirty="0">
                <a:solidFill>
                  <a:schemeClr val="accent2"/>
                </a:solidFill>
              </a:rPr>
              <a:t>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 </a:t>
            </a:r>
            <a:endParaRPr lang="en-US" sz="26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r>
                  <a:rPr lang="en-US" sz="2600" dirty="0">
                    <a:solidFill>
                      <a:srgbClr val="0070C0"/>
                    </a:solidFill>
                  </a:rPr>
                  <a:t> but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since order doesn’t matter</a:t>
                </a:r>
                <a:r>
                  <a:rPr lang="en-US" sz="2600" dirty="0">
                    <a:solidFill>
                      <a:srgbClr val="0070C0"/>
                    </a:solidFill>
                  </a:rPr>
                  <a:t>, we have 3! permutations of these people that </a:t>
                </a:r>
                <a:r>
                  <a:rPr lang="en-US" sz="2600">
                    <a:solidFill>
                      <a:srgbClr val="0070C0"/>
                    </a:solidFill>
                  </a:rPr>
                  <a:t>are equivalent.</a:t>
                </a:r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3704" t="-1481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523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Combinations (that “n choose r” stuff)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987800" y="3479799"/>
            <a:ext cx="667657" cy="2126343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>
            <a:off x="4741140" y="3967432"/>
            <a:ext cx="1258293" cy="10160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6605360" y="4085545"/>
            <a:ext cx="898526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1543" y="5104579"/>
            <a:ext cx="3468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2"/>
                </a:solidFill>
              </a:rPr>
              <a:t>Overcount</a:t>
            </a:r>
            <a:r>
              <a:rPr lang="en-US" sz="2600" b="1" dirty="0">
                <a:solidFill>
                  <a:schemeClr val="accent2"/>
                </a:solidFill>
              </a:rPr>
              <a:t>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</a:t>
            </a:r>
          </a:p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In a precise way 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 </a:t>
            </a:r>
            <a:endParaRPr lang="en-US" sz="26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r>
                  <a:rPr lang="en-US" sz="2600" dirty="0">
                    <a:solidFill>
                      <a:srgbClr val="0070C0"/>
                    </a:solidFill>
                  </a:rPr>
                  <a:t> but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since order doesn’t matter</a:t>
                </a:r>
                <a:r>
                  <a:rPr lang="en-US" sz="2600" dirty="0">
                    <a:solidFill>
                      <a:srgbClr val="0070C0"/>
                    </a:solidFill>
                  </a:rPr>
                  <a:t>, we have 3! permutations of these people that </a:t>
                </a:r>
                <a:r>
                  <a:rPr lang="en-US" sz="2600">
                    <a:solidFill>
                      <a:srgbClr val="0070C0"/>
                    </a:solidFill>
                  </a:rPr>
                  <a:t>are equivalent.</a:t>
                </a:r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3704" t="-1481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5605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Combinations (that “n choose r” stuff)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696"/>
            <a:ext cx="10686143" cy="479288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29" y="4534441"/>
            <a:ext cx="2186215" cy="2219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4171" y="1690688"/>
            <a:ext cx="1088572" cy="2518455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2172" y="1559922"/>
            <a:ext cx="1088572" cy="251845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26514" y="1567090"/>
            <a:ext cx="754743" cy="251845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" name="Curved Connector 8"/>
          <p:cNvCxnSpPr>
            <a:stCxn id="5" idx="4"/>
          </p:cNvCxnSpPr>
          <p:nvPr/>
        </p:nvCxnSpPr>
        <p:spPr>
          <a:xfrm rot="16200000" flipH="1">
            <a:off x="3987800" y="3479799"/>
            <a:ext cx="667657" cy="2126343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>
            <a:off x="4741140" y="3967432"/>
            <a:ext cx="1258293" cy="10160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6605360" y="4085545"/>
            <a:ext cx="898526" cy="10190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8557" y="4085545"/>
                <a:ext cx="4073071" cy="2220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accent2"/>
                    </a:solidFill>
                  </a:rPr>
                  <a:t>Overcount </a:t>
                </a:r>
                <a:r>
                  <a:rPr lang="en-US" sz="2600" b="1" dirty="0">
                    <a:solidFill>
                      <a:schemeClr val="accent2"/>
                    </a:solidFill>
                    <a:sym typeface="Wingdings"/>
                  </a:rPr>
                  <a:t></a:t>
                </a:r>
              </a:p>
              <a:p>
                <a:r>
                  <a:rPr lang="en-US" sz="2600" b="1" dirty="0">
                    <a:solidFill>
                      <a:schemeClr val="accent6">
                        <a:lumMod val="75000"/>
                      </a:schemeClr>
                    </a:solidFill>
                    <a:sym typeface="Wingdings"/>
                  </a:rPr>
                  <a:t>In a precise way </a:t>
                </a:r>
              </a:p>
              <a:p>
                <a:endParaRPr lang="en-US" sz="2600" b="1" i="1" dirty="0">
                  <a:solidFill>
                    <a:schemeClr val="tx1"/>
                  </a:solidFill>
                  <a:latin typeface="Cambria Math" charset="0"/>
                  <a:sym typeface="Wingdings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mr-IN" sz="3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𝑷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(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𝟏𝟎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, 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𝟑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)</m:t>
                        </m:r>
                      </m:num>
                      <m:den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𝟑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!</m:t>
                        </m:r>
                      </m:den>
                    </m:f>
                    <m:r>
                      <a:rPr lang="en-US" sz="3800" b="1" i="1" smtClean="0">
                        <a:solidFill>
                          <a:srgbClr val="FF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mr-IN" sz="3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𝟏𝟎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!</m:t>
                        </m:r>
                      </m:num>
                      <m:den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𝟕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! × 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𝟑</m:t>
                        </m:r>
                        <m:r>
                          <a:rPr lang="en-US" sz="3800" b="1" i="1" smtClean="0">
                            <a:solidFill>
                              <a:srgbClr val="FF0000"/>
                            </a:solidFill>
                            <a:latin typeface="Cambria Math" charset="0"/>
                            <a:sym typeface="Wingdings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600" b="1" dirty="0">
                    <a:solidFill>
                      <a:schemeClr val="accent2"/>
                    </a:solidFill>
                    <a:sym typeface="Wingdings"/>
                  </a:rPr>
                  <a:t> </a:t>
                </a:r>
                <a:endParaRPr lang="en-US" sz="2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57" y="4085545"/>
                <a:ext cx="4073071" cy="2220223"/>
              </a:xfrm>
              <a:prstGeom prst="rect">
                <a:avLst/>
              </a:prstGeom>
              <a:blipFill rotWithShape="0">
                <a:blip r:embed="rId4"/>
                <a:stretch>
                  <a:fillRect l="-2695" t="-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We can make this selection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6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(10, 3)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ways</a:t>
                </a:r>
                <a:r>
                  <a:rPr lang="mr-IN" sz="2600" dirty="0">
                    <a:solidFill>
                      <a:srgbClr val="0070C0"/>
                    </a:solidFill>
                  </a:rPr>
                  <a:t>…</a:t>
                </a:r>
                <a:r>
                  <a:rPr lang="en-US" sz="2600" dirty="0">
                    <a:solidFill>
                      <a:srgbClr val="0070C0"/>
                    </a:solidFill>
                  </a:rPr>
                  <a:t> but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since order doesn’t matter</a:t>
                </a:r>
                <a:r>
                  <a:rPr lang="en-US" sz="2600" dirty="0">
                    <a:solidFill>
                      <a:srgbClr val="0070C0"/>
                    </a:solidFill>
                  </a:rPr>
                  <a:t>, we have 3! permutations of these people that </a:t>
                </a:r>
                <a:r>
                  <a:rPr lang="en-US" sz="2600">
                    <a:solidFill>
                      <a:srgbClr val="0070C0"/>
                    </a:solidFill>
                  </a:rPr>
                  <a:t>are equivalent.</a:t>
                </a:r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3" y="2985537"/>
                <a:ext cx="2960914" cy="3293209"/>
              </a:xfrm>
              <a:prstGeom prst="rect">
                <a:avLst/>
              </a:prstGeom>
              <a:blipFill rotWithShape="0">
                <a:blip r:embed="rId5"/>
                <a:stretch>
                  <a:fillRect l="-3704" t="-1481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0274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Closer analysis of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essentially we are asking you: Out of a set of 10 people, </a:t>
            </a:r>
            <a:r>
              <a:rPr lang="en-US" dirty="0">
                <a:solidFill>
                  <a:srgbClr val="FF0000"/>
                </a:solidFill>
              </a:rPr>
              <a:t>how many subsets of 3 people can I retrieve?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3" y="1690688"/>
            <a:ext cx="6678386" cy="26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30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quantity </a:t>
                </a:r>
                <a:endParaRPr lang="en-US" b="1" i="1" dirty="0">
                  <a:solidFill>
                    <a:schemeClr val="tx1"/>
                  </a:solidFill>
                  <a:latin typeface="Cambria Math" charset="0"/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𝑷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𝟏𝟎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, 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charset="0"/>
                              <a:sym typeface="Wingdings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is the number of </a:t>
                </a:r>
                <a:r>
                  <a:rPr lang="en-US" i="1" dirty="0">
                    <a:solidFill>
                      <a:schemeClr val="accent6"/>
                    </a:solidFill>
                  </a:rPr>
                  <a:t>3-combinations </a:t>
                </a:r>
                <a:r>
                  <a:rPr lang="en-US" dirty="0"/>
                  <a:t>from</a:t>
                </a:r>
                <a:r>
                  <a:rPr lang="en-US" i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a set of size 10, denoted thus: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pronounced </a:t>
                </a:r>
                <a:r>
                  <a:rPr lang="en-US" dirty="0">
                    <a:solidFill>
                      <a:srgbClr val="7030A0"/>
                    </a:solidFill>
                  </a:rPr>
                  <a:t>“n choose 3”.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13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a set </a:t>
                </a:r>
                <a:r>
                  <a:rPr lang="en-US" i="1" dirty="0"/>
                  <a:t>A</a:t>
                </a:r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, the total number of subsets of </a:t>
                </a:r>
                <a:r>
                  <a:rPr lang="en-US" i="1" dirty="0"/>
                  <a:t>A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5149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a set </a:t>
                </a:r>
                <a:r>
                  <a:rPr lang="en-US" i="1" dirty="0"/>
                  <a:t>A</a:t>
                </a:r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, the total number of subsets of </a:t>
                </a:r>
                <a:r>
                  <a:rPr lang="en-US" i="1" dirty="0"/>
                  <a:t>A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Pop quiz: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976223" y="5709330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9252" y="5705055"/>
            <a:ext cx="973148" cy="4719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87900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familiar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subsets are there of a set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4</m:t>
                    </m:r>
                  </m:oMath>
                </a14:m>
                <a:r>
                  <a:rPr lang="en-US" dirty="0"/>
                  <a:t> elements?</a:t>
                </a:r>
              </a:p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7DE5"/>
                    </a:solidFill>
                  </a:rPr>
                  <a:t>a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7DE5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1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c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chemeClr val="accent6"/>
                    </a:solidFill>
                  </a:rPr>
                  <a:t>2</a:t>
                </a:r>
                <a:r>
                  <a:rPr lang="en-US" dirty="0"/>
                  <a:t> choices.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dirty="0"/>
                  <a:t>: in or out. </a:t>
                </a:r>
                <a:r>
                  <a:rPr lang="en-US" dirty="0">
                    <a:solidFill>
                      <a:srgbClr val="FF0000"/>
                    </a:solidFill>
                  </a:rPr>
                  <a:t>2 </a:t>
                </a:r>
                <a:r>
                  <a:rPr lang="en-US" dirty="0"/>
                  <a:t>choices.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Generalization: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subsets of a set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	</a:t>
                </a:r>
              </a:p>
              <a:p>
                <a:pPr lvl="1"/>
                <a:r>
                  <a:rPr lang="en-US" dirty="0"/>
                  <a:t>But you already knew this.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4673600" y="2873829"/>
            <a:ext cx="827314" cy="1422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00913" y="3323419"/>
                <a:ext cx="50364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7DE5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i="1">
                        <a:latin typeface="Cambria Math" charset="0"/>
                      </a:rPr>
                      <m:t> ×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i="1">
                        <a:latin typeface="Cambria Math" charset="0"/>
                      </a:rPr>
                      <m:t> ×</m:t>
                    </m:r>
                    <m:r>
                      <a:rPr lang="en-US" sz="2800" i="1">
                        <a:solidFill>
                          <a:schemeClr val="accent6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i="1">
                        <a:latin typeface="Cambria Math" charset="0"/>
                      </a:rPr>
                      <m:t> ×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2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800" i="1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sz="2800" dirty="0"/>
                  <a:t> subsets.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3" y="3323419"/>
                <a:ext cx="5036457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0465" r="-120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2689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notation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a set </a:t>
                </a:r>
                <a:r>
                  <a:rPr lang="en-US" i="1" dirty="0"/>
                  <a:t>A</a:t>
                </a:r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, the total number of subsets of </a:t>
                </a:r>
                <a:r>
                  <a:rPr lang="en-US" i="1" dirty="0"/>
                  <a:t>A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Pop quiz: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976223" y="5709330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9252" y="5705055"/>
            <a:ext cx="973148" cy="4719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False</a:t>
            </a:r>
          </a:p>
        </p:txBody>
      </p:sp>
      <p:sp>
        <p:nvSpPr>
          <p:cNvPr id="6" name="Oval 5"/>
          <p:cNvSpPr/>
          <p:nvPr/>
        </p:nvSpPr>
        <p:spPr>
          <a:xfrm>
            <a:off x="3686629" y="5326743"/>
            <a:ext cx="1727200" cy="1161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2" y="5457371"/>
                <a:ext cx="3352800" cy="129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Recall that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!≥1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" y="5457371"/>
                <a:ext cx="3352800" cy="1291379"/>
              </a:xfrm>
              <a:prstGeom prst="rect">
                <a:avLst/>
              </a:prstGeom>
              <a:blipFill rotWithShape="0">
                <a:blip r:embed="rId4"/>
                <a:stretch>
                  <a:fillRect l="-2727" t="-3774" b="-3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0933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7646304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00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011883" y="433955"/>
            <a:ext cx="1493157" cy="112984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8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=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60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(Note how this differs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!)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70700" y="438490"/>
            <a:ext cx="1493157" cy="112984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641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(Note how this differs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!)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065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(Note how this differs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!)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  <a:latin typeface="Cambria Math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85" y="656999"/>
                <a:ext cx="830943" cy="6928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7" y="656999"/>
                <a:ext cx="954314" cy="6928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b="0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  <a:p>
                <a:pPr algn="ctr"/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92" y="656999"/>
                <a:ext cx="965200" cy="692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811328" y="656999"/>
            <a:ext cx="965200" cy="692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latin typeface="Cambria Math" charset="0"/>
              </a:rPr>
              <a:t>Sth</a:t>
            </a:r>
            <a:r>
              <a:rPr lang="en-US" sz="2600" dirty="0">
                <a:solidFill>
                  <a:schemeClr val="tx1"/>
                </a:solidFill>
                <a:latin typeface="Cambria Math" charset="0"/>
              </a:rPr>
              <a:t> else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70700" y="438490"/>
            <a:ext cx="1493157" cy="112984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Murad is taking CMSC420 (Data Structures)</a:t>
            </a:r>
          </a:p>
          <a:p>
            <a:r>
              <a:rPr lang="en-US" dirty="0"/>
              <a:t>He has to pick </a:t>
            </a:r>
            <a:r>
              <a:rPr lang="en-US" b="1" dirty="0"/>
              <a:t>three projects total </a:t>
            </a:r>
            <a:r>
              <a:rPr lang="en-US" dirty="0"/>
              <a:t>for the course.</a:t>
            </a:r>
          </a:p>
          <a:p>
            <a:r>
              <a:rPr lang="en-US" dirty="0"/>
              <a:t>The CMSC 420 projects are divided into </a:t>
            </a:r>
            <a:r>
              <a:rPr lang="en-US" dirty="0">
                <a:solidFill>
                  <a:srgbClr val="FF33CC"/>
                </a:solidFill>
              </a:rPr>
              <a:t>three</a:t>
            </a:r>
            <a:r>
              <a:rPr lang="en-US" dirty="0"/>
              <a:t> categories.	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3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Murad is taking CMSC420 (Data Structures)</a:t>
            </a:r>
          </a:p>
          <a:p>
            <a:r>
              <a:rPr lang="en-US" dirty="0"/>
              <a:t>He has to pick </a:t>
            </a:r>
            <a:r>
              <a:rPr lang="en-US" b="1" dirty="0"/>
              <a:t>three projects total </a:t>
            </a:r>
            <a:r>
              <a:rPr lang="en-US" dirty="0"/>
              <a:t>for the course.</a:t>
            </a:r>
          </a:p>
          <a:p>
            <a:r>
              <a:rPr lang="en-US" dirty="0"/>
              <a:t>The CMSC 420 projects are divided into </a:t>
            </a:r>
            <a:r>
              <a:rPr lang="en-US" dirty="0">
                <a:solidFill>
                  <a:srgbClr val="FF33CC"/>
                </a:solidFill>
              </a:rPr>
              <a:t>three</a:t>
            </a:r>
            <a:r>
              <a:rPr lang="en-US" dirty="0"/>
              <a:t> categories.	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2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Murad is taking CMSC420 (Data Structures)</a:t>
            </a:r>
          </a:p>
          <a:p>
            <a:r>
              <a:rPr lang="en-US" dirty="0"/>
              <a:t>He has to pick </a:t>
            </a:r>
            <a:r>
              <a:rPr lang="en-US" b="1" dirty="0"/>
              <a:t>three projects total </a:t>
            </a:r>
            <a:r>
              <a:rPr lang="en-US" dirty="0"/>
              <a:t>for the course.</a:t>
            </a:r>
          </a:p>
          <a:p>
            <a:r>
              <a:rPr lang="en-US" dirty="0"/>
              <a:t>The CMSC 420 projects are divided into </a:t>
            </a:r>
            <a:r>
              <a:rPr lang="en-US" dirty="0">
                <a:solidFill>
                  <a:srgbClr val="FF33CC"/>
                </a:solidFill>
              </a:rPr>
              <a:t>three</a:t>
            </a:r>
            <a:r>
              <a:rPr lang="en-US" dirty="0"/>
              <a:t> categories.	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Indexing(15 projects available)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5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Murad is taking CMSC420 (Data Structures)</a:t>
            </a:r>
          </a:p>
          <a:p>
            <a:r>
              <a:rPr lang="en-US" dirty="0"/>
              <a:t>He has to pick </a:t>
            </a:r>
            <a:r>
              <a:rPr lang="en-US" b="1" dirty="0"/>
              <a:t>three projects total </a:t>
            </a:r>
            <a:r>
              <a:rPr lang="en-US" dirty="0"/>
              <a:t>for the course.</a:t>
            </a:r>
          </a:p>
          <a:p>
            <a:r>
              <a:rPr lang="en-US" dirty="0"/>
              <a:t>The CMSC 420 projects are divided into </a:t>
            </a:r>
            <a:r>
              <a:rPr lang="en-US" dirty="0">
                <a:solidFill>
                  <a:srgbClr val="FF33CC"/>
                </a:solidFill>
              </a:rPr>
              <a:t>three</a:t>
            </a:r>
            <a:r>
              <a:rPr lang="en-US" dirty="0"/>
              <a:t> categories.	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6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Murad is taking CMSC420 (Data Structures)</a:t>
            </a:r>
          </a:p>
          <a:p>
            <a:r>
              <a:rPr lang="en-US" dirty="0"/>
              <a:t>He has to pick </a:t>
            </a:r>
            <a:r>
              <a:rPr lang="en-US" b="1" dirty="0"/>
              <a:t>three projects total </a:t>
            </a:r>
            <a:r>
              <a:rPr lang="en-US" dirty="0"/>
              <a:t>for the course.</a:t>
            </a:r>
          </a:p>
          <a:p>
            <a:r>
              <a:rPr lang="en-US" dirty="0"/>
              <a:t>The CMSC 420 projects are divided into </a:t>
            </a:r>
            <a:r>
              <a:rPr lang="en-US" dirty="0">
                <a:solidFill>
                  <a:srgbClr val="FF33CC"/>
                </a:solidFill>
              </a:rPr>
              <a:t>three</a:t>
            </a:r>
            <a:r>
              <a:rPr lang="en-US" dirty="0"/>
              <a:t> categories.	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6658" y="5244583"/>
            <a:ext cx="9087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In how many different ways can Murad pick all his projects?</a:t>
            </a:r>
          </a:p>
        </p:txBody>
      </p:sp>
    </p:spTree>
    <p:extLst>
      <p:ext uri="{BB962C8B-B14F-4D97-AF65-F5344CB8AC3E}">
        <p14:creationId xmlns:p14="http://schemas.microsoft.com/office/powerpoint/2010/main" val="180301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Murad is taking CMSC420 (Data Structures)</a:t>
                </a:r>
              </a:p>
              <a:p>
                <a:r>
                  <a:rPr lang="en-US" dirty="0"/>
                  <a:t>He has to pick </a:t>
                </a:r>
                <a:r>
                  <a:rPr lang="en-US" b="1" dirty="0"/>
                  <a:t>three projects total </a:t>
                </a:r>
                <a:r>
                  <a:rPr lang="en-US" dirty="0"/>
                  <a:t>for the course.</a:t>
                </a:r>
              </a:p>
              <a:p>
                <a:r>
                  <a:rPr lang="en-US" dirty="0"/>
                  <a:t>The CMSC 420 projects are divided into </a:t>
                </a:r>
                <a:r>
                  <a:rPr lang="en-US" dirty="0">
                    <a:solidFill>
                      <a:srgbClr val="FF33CC"/>
                    </a:solidFill>
                  </a:rPr>
                  <a:t>three</a:t>
                </a:r>
                <a:r>
                  <a:rPr lang="en-US" dirty="0"/>
                  <a:t> categories.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Hashing (20 projects available)</a:t>
                </a:r>
                <a:r>
                  <a:rPr lang="en-US" dirty="0"/>
                  <a:t>,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CC9900"/>
                    </a:solidFill>
                  </a:rPr>
                  <a:t>Multi-Dimensional Indexing (15 projects available)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Data Compression (40 data compression projects available)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the </a:t>
                </a:r>
                <a:r>
                  <a:rPr lang="en-US" dirty="0">
                    <a:solidFill>
                      <a:srgbClr val="FF0000"/>
                    </a:solidFill>
                  </a:rPr>
                  <a:t>multiplication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20 ×15×40=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12000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589194" y="4915970"/>
            <a:ext cx="8270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In how many different ways can Murad pick a project?</a:t>
            </a:r>
          </a:p>
        </p:txBody>
      </p:sp>
    </p:spTree>
    <p:extLst>
      <p:ext uri="{BB962C8B-B14F-4D97-AF65-F5344CB8AC3E}">
        <p14:creationId xmlns:p14="http://schemas.microsoft.com/office/powerpoint/2010/main" val="65545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C524-F56C-476D-B02E-40931735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89CE-12E6-4321-9C28-D91D00EC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 weight decreased to 70%</a:t>
            </a:r>
          </a:p>
          <a:p>
            <a:pPr lvl="1"/>
            <a:r>
              <a:rPr lang="en-US" dirty="0"/>
              <a:t>Midterms 20%, Final 30%</a:t>
            </a:r>
          </a:p>
          <a:p>
            <a:r>
              <a:rPr lang="en-US" b="1" dirty="0">
                <a:solidFill>
                  <a:schemeClr val="accent1"/>
                </a:solidFill>
              </a:rPr>
              <a:t>Homework weight increased to 20%</a:t>
            </a:r>
          </a:p>
          <a:p>
            <a:pPr lvl="1"/>
            <a:r>
              <a:rPr lang="en-US" dirty="0"/>
              <a:t>LaTeX EC down to 10% per homework.</a:t>
            </a:r>
          </a:p>
          <a:p>
            <a:pPr lvl="1"/>
            <a:r>
              <a:rPr lang="en-US" dirty="0"/>
              <a:t>LaTeX </a:t>
            </a:r>
            <a:r>
              <a:rPr lang="en-US" b="1" i="1" dirty="0"/>
              <a:t>not</a:t>
            </a:r>
            <a:r>
              <a:rPr lang="en-US" dirty="0"/>
              <a:t> </a:t>
            </a:r>
            <a:r>
              <a:rPr lang="en-US" b="1" i="1" dirty="0"/>
              <a:t>required,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choice of submission for a given homework is </a:t>
            </a:r>
            <a:r>
              <a:rPr lang="en-US" b="1" dirty="0"/>
              <a:t>not binding </a:t>
            </a:r>
            <a:r>
              <a:rPr lang="en-US" dirty="0"/>
              <a:t>for others.</a:t>
            </a:r>
          </a:p>
          <a:p>
            <a:pPr lvl="1"/>
            <a:r>
              <a:rPr lang="en-US" dirty="0"/>
              <a:t>We drop the lowest one.</a:t>
            </a:r>
          </a:p>
          <a:p>
            <a:r>
              <a:rPr lang="en-US" b="1" dirty="0">
                <a:solidFill>
                  <a:schemeClr val="accent2"/>
                </a:solidFill>
              </a:rPr>
              <a:t>Quiz weight increased to 10%</a:t>
            </a:r>
          </a:p>
          <a:p>
            <a:pPr lvl="1"/>
            <a:r>
              <a:rPr lang="en-US" dirty="0"/>
              <a:t>First one on Friday, </a:t>
            </a:r>
            <a:r>
              <a:rPr lang="en-US" dirty="0" err="1"/>
              <a:t>autogradable</a:t>
            </a:r>
            <a:r>
              <a:rPr lang="en-US" dirty="0"/>
              <a:t>, on </a:t>
            </a:r>
            <a:r>
              <a:rPr lang="en-US" dirty="0" err="1"/>
              <a:t>Gradescope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Multiple choice, T/F</a:t>
            </a:r>
          </a:p>
          <a:p>
            <a:pPr lvl="1"/>
            <a:r>
              <a:rPr lang="en-US" dirty="0"/>
              <a:t>Content: The two lectures. Syllabus, videos, slides, relevant book chapters (they’ve been </a:t>
            </a:r>
            <a:r>
              <a:rPr lang="en-US" dirty="0">
                <a:hlinkClick r:id="rId2"/>
              </a:rPr>
              <a:t>posted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We also drop the lowest 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8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now that Murad has to pick </a:t>
            </a:r>
            <a:r>
              <a:rPr lang="en-US" dirty="0">
                <a:solidFill>
                  <a:srgbClr val="00B050"/>
                </a:solidFill>
              </a:rPr>
              <a:t>one project </a:t>
            </a:r>
            <a:r>
              <a:rPr lang="en-US" dirty="0"/>
              <a:t>for CMSC420.</a:t>
            </a:r>
          </a:p>
          <a:p>
            <a:r>
              <a:rPr lang="en-US" dirty="0"/>
              <a:t>Categories are the same: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6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now that Murad has to pick </a:t>
            </a:r>
            <a:r>
              <a:rPr lang="en-US" dirty="0">
                <a:solidFill>
                  <a:srgbClr val="00B050"/>
                </a:solidFill>
              </a:rPr>
              <a:t>one project </a:t>
            </a:r>
            <a:r>
              <a:rPr lang="en-US" dirty="0"/>
              <a:t>for CMSC420.</a:t>
            </a:r>
          </a:p>
          <a:p>
            <a:r>
              <a:rPr lang="en-US" dirty="0"/>
              <a:t>Categories are the same: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1731" y="4701658"/>
            <a:ext cx="899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In how many different ways can Murad pick a project now?</a:t>
            </a:r>
          </a:p>
        </p:txBody>
      </p:sp>
    </p:spTree>
    <p:extLst>
      <p:ext uri="{BB962C8B-B14F-4D97-AF65-F5344CB8AC3E}">
        <p14:creationId xmlns:p14="http://schemas.microsoft.com/office/powerpoint/2010/main" val="160428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now that Murad has to pick </a:t>
            </a:r>
            <a:r>
              <a:rPr lang="en-US" dirty="0">
                <a:solidFill>
                  <a:srgbClr val="00B050"/>
                </a:solidFill>
              </a:rPr>
              <a:t>one project </a:t>
            </a:r>
            <a:r>
              <a:rPr lang="en-US" dirty="0"/>
              <a:t>for CMSC420.</a:t>
            </a:r>
          </a:p>
          <a:p>
            <a:r>
              <a:rPr lang="en-US" dirty="0"/>
              <a:t>Categories are the same: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20 + 15 + 40 = </a:t>
            </a:r>
            <a:r>
              <a:rPr lang="en-US" dirty="0">
                <a:solidFill>
                  <a:srgbClr val="FF0000"/>
                </a:solidFill>
              </a:rPr>
              <a:t>75</a:t>
            </a:r>
            <a:r>
              <a:rPr lang="en-US" dirty="0"/>
              <a:t> projects available, so </a:t>
            </a:r>
            <a:r>
              <a:rPr lang="en-US" dirty="0">
                <a:solidFill>
                  <a:srgbClr val="FF0000"/>
                </a:solidFill>
              </a:rPr>
              <a:t>75 different ways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97492" y="4230170"/>
            <a:ext cx="899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In how many different ways can Murad pick a project now?</a:t>
            </a:r>
          </a:p>
        </p:txBody>
      </p:sp>
    </p:spTree>
    <p:extLst>
      <p:ext uri="{BB962C8B-B14F-4D97-AF65-F5344CB8AC3E}">
        <p14:creationId xmlns:p14="http://schemas.microsoft.com/office/powerpoint/2010/main" val="3739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Picking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690687"/>
            <a:ext cx="11558588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now that Murad has to pick </a:t>
            </a:r>
            <a:r>
              <a:rPr lang="en-US" dirty="0">
                <a:solidFill>
                  <a:srgbClr val="00B050"/>
                </a:solidFill>
              </a:rPr>
              <a:t>one project </a:t>
            </a:r>
            <a:r>
              <a:rPr lang="en-US" dirty="0"/>
              <a:t>for CMSC420.</a:t>
            </a:r>
          </a:p>
          <a:p>
            <a:r>
              <a:rPr lang="en-US" dirty="0"/>
              <a:t>Categories are the same: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Hashing (20 projects available)</a:t>
            </a:r>
            <a:r>
              <a:rPr lang="en-US" dirty="0"/>
              <a:t>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C9900"/>
                </a:solidFill>
              </a:rPr>
              <a:t>Multi-Dimensional Indexing (15 projects available)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Data Compression (40 data compression projects available)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20 + 15 + 40 = </a:t>
            </a:r>
            <a:r>
              <a:rPr lang="en-US" dirty="0">
                <a:solidFill>
                  <a:srgbClr val="FF0000"/>
                </a:solidFill>
              </a:rPr>
              <a:t>75</a:t>
            </a:r>
            <a:r>
              <a:rPr lang="en-US" dirty="0"/>
              <a:t> projects available, so </a:t>
            </a:r>
            <a:r>
              <a:rPr lang="en-US" dirty="0">
                <a:solidFill>
                  <a:srgbClr val="FF0000"/>
                </a:solidFill>
              </a:rPr>
              <a:t>75 different ways</a:t>
            </a:r>
            <a:r>
              <a:rPr lang="en-US" dirty="0"/>
              <a:t>.</a:t>
            </a:r>
          </a:p>
          <a:p>
            <a:r>
              <a:rPr lang="en-US" dirty="0"/>
              <a:t>Note that </a:t>
            </a:r>
            <a:r>
              <a:rPr lang="en-US" dirty="0">
                <a:solidFill>
                  <a:srgbClr val="FF33CC"/>
                </a:solidFill>
              </a:rPr>
              <a:t>if a project was shared between two categories</a:t>
            </a:r>
            <a:r>
              <a:rPr lang="en-US" dirty="0"/>
              <a:t>, we’d have an </a:t>
            </a:r>
            <a:r>
              <a:rPr lang="en-US" dirty="0" err="1">
                <a:solidFill>
                  <a:srgbClr val="FF33CC"/>
                </a:solidFill>
              </a:rPr>
              <a:t>overcount</a:t>
            </a:r>
            <a:r>
              <a:rPr lang="en-US" dirty="0">
                <a:solidFill>
                  <a:srgbClr val="FF33CC"/>
                </a:solidFill>
              </a:rPr>
              <a:t>! (74 instead of 75)</a:t>
            </a:r>
          </a:p>
          <a:p>
            <a:pPr lvl="1"/>
            <a:r>
              <a:rPr lang="en-US" dirty="0"/>
              <a:t>It is </a:t>
            </a:r>
            <a:r>
              <a:rPr lang="en-US" b="1" i="1" dirty="0"/>
              <a:t>your responsibility</a:t>
            </a:r>
            <a:r>
              <a:rPr lang="en-US" dirty="0"/>
              <a:t> to be able to understand when an overcount occurs in a question!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97492" y="3933824"/>
            <a:ext cx="899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In how many different ways can Murad pick a project now?</a:t>
            </a:r>
          </a:p>
        </p:txBody>
      </p:sp>
    </p:spTree>
    <p:extLst>
      <p:ext uri="{BB962C8B-B14F-4D97-AF65-F5344CB8AC3E}">
        <p14:creationId xmlns:p14="http://schemas.microsoft.com/office/powerpoint/2010/main" val="155893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FDF2-4596-4F1B-B383-D5AE0429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 (sum)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24646-072E-49EE-9FDB-A338B87A2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have a goal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can be reached when </a:t>
                </a:r>
                <a:r>
                  <a:rPr lang="en-US" b="1" dirty="0"/>
                  <a:t>any given one</a:t>
                </a:r>
                <a:r>
                  <a:rPr lang="en-US" dirty="0"/>
                  <a:t> of the experiments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succeed: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24646-072E-49EE-9FDB-A338B87A2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510275-FEBF-44C1-A445-9EEEC23D1F3E}"/>
                  </a:ext>
                </a:extLst>
              </p:cNvPr>
              <p:cNvSpPr/>
              <p:nvPr/>
            </p:nvSpPr>
            <p:spPr>
              <a:xfrm>
                <a:off x="5099539" y="3165230"/>
                <a:ext cx="808892" cy="6682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510275-FEBF-44C1-A445-9EEEC23D1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39" y="3165230"/>
                <a:ext cx="808892" cy="6682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BF0D1F-8D38-4668-BED5-39CA3269FC83}"/>
                  </a:ext>
                </a:extLst>
              </p:cNvPr>
              <p:cNvSpPr/>
              <p:nvPr/>
            </p:nvSpPr>
            <p:spPr>
              <a:xfrm>
                <a:off x="3437792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BF0D1F-8D38-4668-BED5-39CA3269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92" y="4985238"/>
                <a:ext cx="589085" cy="606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05C44A-DE84-4BCE-9BA0-A71674A7072B}"/>
                  </a:ext>
                </a:extLst>
              </p:cNvPr>
              <p:cNvSpPr/>
              <p:nvPr/>
            </p:nvSpPr>
            <p:spPr>
              <a:xfrm>
                <a:off x="4443046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05C44A-DE84-4BCE-9BA0-A71674A70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046" y="4985238"/>
                <a:ext cx="589085" cy="606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57DFDC-F683-4051-87C2-B9553008DD37}"/>
                  </a:ext>
                </a:extLst>
              </p:cNvPr>
              <p:cNvSpPr/>
              <p:nvPr/>
            </p:nvSpPr>
            <p:spPr>
              <a:xfrm>
                <a:off x="6331926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57DFDC-F683-4051-87C2-B9553008D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926" y="4985238"/>
                <a:ext cx="589085" cy="606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E13776A-EBE9-4486-B1BF-21835C86F16E}"/>
              </a:ext>
            </a:extLst>
          </p:cNvPr>
          <p:cNvSpPr/>
          <p:nvPr/>
        </p:nvSpPr>
        <p:spPr>
          <a:xfrm>
            <a:off x="5213838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658030-4F34-49E5-B4C7-F55545DF2BBA}"/>
              </a:ext>
            </a:extLst>
          </p:cNvPr>
          <p:cNvSpPr/>
          <p:nvPr/>
        </p:nvSpPr>
        <p:spPr>
          <a:xfrm>
            <a:off x="5569194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4D593-A722-4C4C-9333-9439A4602F1D}"/>
              </a:ext>
            </a:extLst>
          </p:cNvPr>
          <p:cNvSpPr/>
          <p:nvPr/>
        </p:nvSpPr>
        <p:spPr>
          <a:xfrm>
            <a:off x="5976570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BEB9E-1095-4B45-AA89-5DFCC8FB03C0}"/>
              </a:ext>
            </a:extLst>
          </p:cNvPr>
          <p:cNvCxnSpPr/>
          <p:nvPr/>
        </p:nvCxnSpPr>
        <p:spPr>
          <a:xfrm flipV="1">
            <a:off x="3851031" y="3833445"/>
            <a:ext cx="1090246" cy="9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CFF6E8-5AB1-487D-A801-033D6E54449F}"/>
              </a:ext>
            </a:extLst>
          </p:cNvPr>
          <p:cNvCxnSpPr>
            <a:cxnSpLocks/>
          </p:cNvCxnSpPr>
          <p:nvPr/>
        </p:nvCxnSpPr>
        <p:spPr>
          <a:xfrm flipV="1">
            <a:off x="4870938" y="3933030"/>
            <a:ext cx="411773" cy="91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C11F6B-774E-413B-B3A0-FB861A267271}"/>
              </a:ext>
            </a:extLst>
          </p:cNvPr>
          <p:cNvCxnSpPr>
            <a:cxnSpLocks/>
          </p:cNvCxnSpPr>
          <p:nvPr/>
        </p:nvCxnSpPr>
        <p:spPr>
          <a:xfrm flipH="1" flipV="1">
            <a:off x="5908431" y="3933030"/>
            <a:ext cx="791307" cy="98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1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FDF2-4596-4F1B-B383-D5AE0429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 (sum)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24646-072E-49EE-9FDB-A338B87A2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Then, if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attained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ways, the total number of ways in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can happen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…+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24646-072E-49EE-9FDB-A338B87A2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510275-FEBF-44C1-A445-9EEEC23D1F3E}"/>
                  </a:ext>
                </a:extLst>
              </p:cNvPr>
              <p:cNvSpPr/>
              <p:nvPr/>
            </p:nvSpPr>
            <p:spPr>
              <a:xfrm>
                <a:off x="5099539" y="3165230"/>
                <a:ext cx="808892" cy="6682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510275-FEBF-44C1-A445-9EEEC23D1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39" y="3165230"/>
                <a:ext cx="808892" cy="66821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BF0D1F-8D38-4668-BED5-39CA3269FC83}"/>
                  </a:ext>
                </a:extLst>
              </p:cNvPr>
              <p:cNvSpPr/>
              <p:nvPr/>
            </p:nvSpPr>
            <p:spPr>
              <a:xfrm>
                <a:off x="3437792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BF0D1F-8D38-4668-BED5-39CA3269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92" y="4985238"/>
                <a:ext cx="589085" cy="606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05C44A-DE84-4BCE-9BA0-A71674A7072B}"/>
                  </a:ext>
                </a:extLst>
              </p:cNvPr>
              <p:cNvSpPr/>
              <p:nvPr/>
            </p:nvSpPr>
            <p:spPr>
              <a:xfrm>
                <a:off x="4443046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05C44A-DE84-4BCE-9BA0-A71674A70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046" y="4985238"/>
                <a:ext cx="589085" cy="606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57DFDC-F683-4051-87C2-B9553008DD37}"/>
                  </a:ext>
                </a:extLst>
              </p:cNvPr>
              <p:cNvSpPr/>
              <p:nvPr/>
            </p:nvSpPr>
            <p:spPr>
              <a:xfrm>
                <a:off x="6331926" y="4985238"/>
                <a:ext cx="589085" cy="606670"/>
              </a:xfrm>
              <a:prstGeom prst="rect">
                <a:avLst/>
              </a:prstGeom>
              <a:solidFill>
                <a:srgbClr val="FF7D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57DFDC-F683-4051-87C2-B9553008D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926" y="4985238"/>
                <a:ext cx="589085" cy="6066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E13776A-EBE9-4486-B1BF-21835C86F16E}"/>
              </a:ext>
            </a:extLst>
          </p:cNvPr>
          <p:cNvSpPr/>
          <p:nvPr/>
        </p:nvSpPr>
        <p:spPr>
          <a:xfrm>
            <a:off x="5213838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658030-4F34-49E5-B4C7-F55545DF2BBA}"/>
              </a:ext>
            </a:extLst>
          </p:cNvPr>
          <p:cNvSpPr/>
          <p:nvPr/>
        </p:nvSpPr>
        <p:spPr>
          <a:xfrm>
            <a:off x="5569194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64D593-A722-4C4C-9333-9439A4602F1D}"/>
              </a:ext>
            </a:extLst>
          </p:cNvPr>
          <p:cNvSpPr/>
          <p:nvPr/>
        </p:nvSpPr>
        <p:spPr>
          <a:xfrm>
            <a:off x="5976570" y="5213838"/>
            <a:ext cx="112834" cy="941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BEB9E-1095-4B45-AA89-5DFCC8FB03C0}"/>
              </a:ext>
            </a:extLst>
          </p:cNvPr>
          <p:cNvCxnSpPr/>
          <p:nvPr/>
        </p:nvCxnSpPr>
        <p:spPr>
          <a:xfrm flipV="1">
            <a:off x="3851031" y="3833445"/>
            <a:ext cx="1090246" cy="98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CFF6E8-5AB1-487D-A801-033D6E54449F}"/>
              </a:ext>
            </a:extLst>
          </p:cNvPr>
          <p:cNvCxnSpPr>
            <a:cxnSpLocks/>
          </p:cNvCxnSpPr>
          <p:nvPr/>
        </p:nvCxnSpPr>
        <p:spPr>
          <a:xfrm flipV="1">
            <a:off x="4870938" y="3933030"/>
            <a:ext cx="411773" cy="91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C11F6B-774E-413B-B3A0-FB861A267271}"/>
              </a:ext>
            </a:extLst>
          </p:cNvPr>
          <p:cNvCxnSpPr>
            <a:cxnSpLocks/>
          </p:cNvCxnSpPr>
          <p:nvPr/>
        </p:nvCxnSpPr>
        <p:spPr>
          <a:xfrm flipH="1" flipV="1">
            <a:off x="5908431" y="3933030"/>
            <a:ext cx="791307" cy="98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B8AB-1AC6-47E6-BD76-91C5165C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Subtraction rule</a:t>
            </a:r>
          </a:p>
        </p:txBody>
      </p:sp>
      <p:pic>
        <p:nvPicPr>
          <p:cNvPr id="5" name="Content Placeholder 4" descr="A close - up of a phone&#10;&#10;Description automatically generated with low confidence">
            <a:extLst>
              <a:ext uri="{FF2B5EF4-FFF2-40B4-BE49-F238E27FC236}">
                <a16:creationId xmlns:a16="http://schemas.microsoft.com/office/drawing/2014/main" id="{8F0D4406-90E3-403D-B9B8-F30698FF3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996" y="1825625"/>
            <a:ext cx="5436007" cy="4351338"/>
          </a:xfrm>
        </p:spPr>
      </p:pic>
    </p:spTree>
    <p:extLst>
      <p:ext uri="{BB962C8B-B14F-4D97-AF65-F5344CB8AC3E}">
        <p14:creationId xmlns:p14="http://schemas.microsoft.com/office/powerpoint/2010/main" val="2621130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of finding a permutation of a string is a </a:t>
            </a:r>
            <a:r>
              <a:rPr lang="en-US" i="1" dirty="0"/>
              <a:t>classic</a:t>
            </a:r>
            <a:r>
              <a:rPr lang="en-US" dirty="0"/>
              <a:t> application of the multiplication rule.</a:t>
            </a:r>
          </a:p>
          <a:p>
            <a:r>
              <a:rPr lang="en-US" dirty="0"/>
              <a:t>Consider the string “machinery”.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permutation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“machinery” is </a:t>
            </a:r>
            <a:r>
              <a:rPr lang="en-US" b="1" dirty="0">
                <a:solidFill>
                  <a:srgbClr val="FF0000"/>
                </a:solidFill>
              </a:rPr>
              <a:t>a string which results by re-organizing the characters of “machinery” around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chyirenma</a:t>
            </a:r>
            <a:r>
              <a:rPr lang="en-US" dirty="0"/>
              <a:t>, </a:t>
            </a:r>
            <a:r>
              <a:rPr lang="en-US" dirty="0" err="1"/>
              <a:t>hcyranemi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machinery (!)</a:t>
            </a:r>
          </a:p>
          <a:p>
            <a:pPr lvl="1"/>
            <a:r>
              <a:rPr lang="en-US" dirty="0"/>
              <a:t>Question:</a:t>
            </a:r>
            <a:r>
              <a:rPr lang="en-US" dirty="0">
                <a:solidFill>
                  <a:srgbClr val="C00000"/>
                </a:solidFill>
              </a:rPr>
              <a:t> How many permutations of “machinery” are there?</a:t>
            </a:r>
          </a:p>
        </p:txBody>
      </p:sp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a c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_ _ _ _ _ _ _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992914" y="2235200"/>
            <a:ext cx="101600" cy="8273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210628" y="2235200"/>
            <a:ext cx="1129622" cy="8095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210628" y="2260940"/>
            <a:ext cx="873357" cy="7619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210627" y="2271486"/>
            <a:ext cx="615730" cy="7217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19913" y="2282032"/>
            <a:ext cx="87087" cy="7626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59824" y="2220006"/>
            <a:ext cx="308432" cy="7732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9 options for ‘m’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23114" y="2240813"/>
            <a:ext cx="1245058" cy="7966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17457" y="2219042"/>
            <a:ext cx="1352547" cy="7887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23115" y="2153731"/>
            <a:ext cx="1703615" cy="8546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a c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_ _ _ _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992914" y="2235200"/>
            <a:ext cx="101600" cy="8273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210628" y="2235200"/>
            <a:ext cx="1129622" cy="8095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210628" y="2260940"/>
            <a:ext cx="873357" cy="7619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210627" y="2271486"/>
            <a:ext cx="615730" cy="7217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19913" y="2282032"/>
            <a:ext cx="87087" cy="7626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59824" y="2220006"/>
            <a:ext cx="308432" cy="77322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9 options for ‘m’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23114" y="2240813"/>
            <a:ext cx="1245058" cy="7966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17457" y="2219042"/>
            <a:ext cx="1352547" cy="7887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23115" y="2153731"/>
            <a:ext cx="1703615" cy="8546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5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C524-F56C-476D-B02E-40931735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89CE-12E6-4321-9C28-D91D00EC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Monday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Discussion session on addition rule, multiplication rule, permutations, r-permutations.</a:t>
            </a:r>
          </a:p>
          <a:p>
            <a:pPr lvl="1"/>
            <a:r>
              <a:rPr lang="en-US" dirty="0"/>
              <a:t>You are given your 1</a:t>
            </a:r>
            <a:r>
              <a:rPr lang="en-US" baseline="30000" dirty="0"/>
              <a:t>st</a:t>
            </a:r>
            <a:r>
              <a:rPr lang="en-US" dirty="0"/>
              <a:t> homework.</a:t>
            </a:r>
          </a:p>
          <a:p>
            <a:pPr lvl="1"/>
            <a:r>
              <a:rPr lang="en-US" dirty="0"/>
              <a:t>Submit your quiz by 11:59pm!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Tuesday</a:t>
            </a:r>
            <a:r>
              <a:rPr lang="en-US" dirty="0"/>
              <a:t>: We finish up perms / combs</a:t>
            </a:r>
          </a:p>
          <a:p>
            <a:r>
              <a:rPr lang="en-US" b="1" dirty="0">
                <a:solidFill>
                  <a:schemeClr val="accent6"/>
                </a:solidFill>
              </a:rPr>
              <a:t>Wednesday</a:t>
            </a:r>
            <a:r>
              <a:rPr lang="en-US" dirty="0"/>
              <a:t>: Discussion Session with exercises on all things perms / combs.</a:t>
            </a:r>
          </a:p>
          <a:p>
            <a:r>
              <a:rPr lang="en-US" b="1" dirty="0">
                <a:solidFill>
                  <a:srgbClr val="002060"/>
                </a:solidFill>
              </a:rPr>
              <a:t>Thursday</a:t>
            </a:r>
            <a:r>
              <a:rPr lang="en-US" dirty="0"/>
              <a:t>: We expand on something that you will see for the first time Monday (in discussion).</a:t>
            </a:r>
          </a:p>
          <a:p>
            <a:r>
              <a:rPr lang="en-US" b="1" dirty="0">
                <a:solidFill>
                  <a:srgbClr val="FF7DE5"/>
                </a:solidFill>
              </a:rPr>
              <a:t>Friday</a:t>
            </a:r>
            <a:r>
              <a:rPr lang="en-US" dirty="0"/>
              <a:t>: Your 2</a:t>
            </a:r>
            <a:r>
              <a:rPr lang="en-US" baseline="30000" dirty="0"/>
              <a:t>nd</a:t>
            </a:r>
            <a:r>
              <a:rPr lang="en-US" dirty="0"/>
              <a:t> quiz!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93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c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_ _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8 options for ‘a’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80000" y="2220686"/>
            <a:ext cx="362857" cy="71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239657" y="2336800"/>
            <a:ext cx="203201" cy="68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79144" y="2272529"/>
            <a:ext cx="327476" cy="75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30850" y="2233046"/>
            <a:ext cx="55154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7137" y="2209369"/>
            <a:ext cx="709384" cy="84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634719" y="2217669"/>
            <a:ext cx="884010" cy="83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34719" y="2272529"/>
            <a:ext cx="1265915" cy="75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42882" y="2237106"/>
            <a:ext cx="1514475" cy="8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9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c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_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8 options for ‘a’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80000" y="2220686"/>
            <a:ext cx="362857" cy="71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239657" y="2336800"/>
            <a:ext cx="203201" cy="68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79144" y="2272529"/>
            <a:ext cx="327476" cy="75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30850" y="2233046"/>
            <a:ext cx="551540" cy="82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7137" y="2209369"/>
            <a:ext cx="709384" cy="84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634719" y="2217669"/>
            <a:ext cx="884010" cy="83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34719" y="2272529"/>
            <a:ext cx="1265915" cy="75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42882" y="2237106"/>
            <a:ext cx="1514475" cy="84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56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_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7 options for ‘c’</a:t>
            </a:r>
            <a:r>
              <a:rPr lang="mr-IN" sz="2600" dirty="0">
                <a:solidFill>
                  <a:schemeClr val="accent6"/>
                </a:solidFill>
              </a:rPr>
              <a:t>…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91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h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_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7 options for ‘c’</a:t>
            </a:r>
            <a:r>
              <a:rPr lang="mr-IN" sz="2600" dirty="0">
                <a:solidFill>
                  <a:schemeClr val="accent6"/>
                </a:solidFill>
              </a:rPr>
              <a:t>…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/>
              <a:t>_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7DE5"/>
                </a:solidFill>
              </a:rPr>
              <a:t>6 options for ‘h’</a:t>
            </a:r>
            <a:r>
              <a:rPr lang="mr-IN" sz="2600" dirty="0">
                <a:solidFill>
                  <a:srgbClr val="FF7DE5"/>
                </a:solidFill>
              </a:rPr>
              <a:t>…</a:t>
            </a:r>
            <a:endParaRPr lang="en-US" sz="2600" dirty="0">
              <a:solidFill>
                <a:srgbClr val="FF7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0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7DE5"/>
                </a:solidFill>
              </a:rPr>
              <a:t>6 options for ‘h’</a:t>
            </a:r>
            <a:r>
              <a:rPr lang="mr-IN" sz="2600" dirty="0">
                <a:solidFill>
                  <a:srgbClr val="FF7DE5"/>
                </a:solidFill>
              </a:rPr>
              <a:t>…</a:t>
            </a:r>
            <a:endParaRPr lang="en-US" sz="2600" dirty="0">
              <a:solidFill>
                <a:srgbClr val="FF7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9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2842" y="2562814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5 options for ‘</a:t>
            </a:r>
            <a:r>
              <a:rPr lang="en-US" sz="2600" dirty="0" err="1">
                <a:solidFill>
                  <a:schemeClr val="accent4"/>
                </a:solidFill>
              </a:rPr>
              <a:t>i</a:t>
            </a:r>
            <a:r>
              <a:rPr lang="en-US" sz="2600" dirty="0">
                <a:solidFill>
                  <a:schemeClr val="accent4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n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5 options for ‘</a:t>
            </a:r>
            <a:r>
              <a:rPr lang="en-US" sz="2600" dirty="0" err="1">
                <a:solidFill>
                  <a:schemeClr val="accent4"/>
                </a:solidFill>
              </a:rPr>
              <a:t>i</a:t>
            </a:r>
            <a:r>
              <a:rPr lang="en-US" sz="2600" dirty="0">
                <a:solidFill>
                  <a:schemeClr val="accent4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14960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_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4 options for ‘n’</a:t>
            </a:r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e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_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4 options for ‘n’</a:t>
            </a:r>
          </a:p>
        </p:txBody>
      </p:sp>
    </p:spTree>
    <p:extLst>
      <p:ext uri="{BB962C8B-B14F-4D97-AF65-F5344CB8AC3E}">
        <p14:creationId xmlns:p14="http://schemas.microsoft.com/office/powerpoint/2010/main" val="199603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Jason’s sandwich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57" y="1825625"/>
            <a:ext cx="5871685" cy="4351338"/>
          </a:xfrm>
        </p:spPr>
      </p:pic>
    </p:spTree>
    <p:extLst>
      <p:ext uri="{BB962C8B-B14F-4D97-AF65-F5344CB8AC3E}">
        <p14:creationId xmlns:p14="http://schemas.microsoft.com/office/powerpoint/2010/main" val="207692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/>
              <a:t>_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3AD4FF"/>
                </a:solidFill>
              </a:rPr>
              <a:t>3 options for ‘e’</a:t>
            </a:r>
          </a:p>
        </p:txBody>
      </p:sp>
    </p:spTree>
    <p:extLst>
      <p:ext uri="{BB962C8B-B14F-4D97-AF65-F5344CB8AC3E}">
        <p14:creationId xmlns:p14="http://schemas.microsoft.com/office/powerpoint/2010/main" val="1105818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r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3AD4FF"/>
                </a:solidFill>
              </a:rPr>
              <a:t>3 options for ‘e’</a:t>
            </a: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_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2 options for ‘r’</a:t>
            </a:r>
          </a:p>
        </p:txBody>
      </p:sp>
    </p:spTree>
    <p:extLst>
      <p:ext uri="{BB962C8B-B14F-4D97-AF65-F5344CB8AC3E}">
        <p14:creationId xmlns:p14="http://schemas.microsoft.com/office/powerpoint/2010/main" val="541541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2 options for ‘r’</a:t>
            </a:r>
          </a:p>
        </p:txBody>
      </p:sp>
    </p:spTree>
    <p:extLst>
      <p:ext uri="{BB962C8B-B14F-4D97-AF65-F5344CB8AC3E}">
        <p14:creationId xmlns:p14="http://schemas.microsoft.com/office/powerpoint/2010/main" val="671038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_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1 option for ‘y’</a:t>
            </a:r>
          </a:p>
        </p:txBody>
      </p:sp>
    </p:spTree>
    <p:extLst>
      <p:ext uri="{BB962C8B-B14F-4D97-AF65-F5344CB8AC3E}">
        <p14:creationId xmlns:p14="http://schemas.microsoft.com/office/powerpoint/2010/main" val="2102400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1 option for ‘y’</a:t>
            </a:r>
          </a:p>
        </p:txBody>
      </p:sp>
    </p:spTree>
    <p:extLst>
      <p:ext uri="{BB962C8B-B14F-4D97-AF65-F5344CB8AC3E}">
        <p14:creationId xmlns:p14="http://schemas.microsoft.com/office/powerpoint/2010/main" val="545304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1 option for ‘y’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Total #possible permutations 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9 ×8 ×…×2 ×1=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9!</m:t>
                    </m:r>
                    <m:r>
                      <a:rPr lang="en-US" sz="3200" b="0" i="1" smtClean="0">
                        <a:latin typeface="Cambria Math" charset="0"/>
                      </a:rPr>
                      <m:t>=362880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37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33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1 option for ‘y’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85886" y="48042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Total #possible permutations 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9 ×8 ×…×2 ×1=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9!</m:t>
                    </m:r>
                    <m:r>
                      <a:rPr lang="en-US" sz="3200" b="0" i="1" smtClean="0">
                        <a:latin typeface="Cambria Math" charset="0"/>
                      </a:rPr>
                      <m:t>=362880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37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42" y="4804228"/>
            <a:ext cx="2623457" cy="1959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92722" y="5039143"/>
            <a:ext cx="3438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That’s a lot! (Original string has length 9)</a:t>
            </a:r>
          </a:p>
        </p:txBody>
      </p:sp>
    </p:spTree>
    <p:extLst>
      <p:ext uri="{BB962C8B-B14F-4D97-AF65-F5344CB8AC3E}">
        <p14:creationId xmlns:p14="http://schemas.microsoft.com/office/powerpoint/2010/main" val="49189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u="sng" dirty="0">
                <a:solidFill>
                  <a:srgbClr val="FF7DE5"/>
                </a:solidFill>
              </a:rPr>
              <a:t>h</a:t>
            </a:r>
            <a:r>
              <a:rPr lang="en-US" dirty="0"/>
              <a:t> </a:t>
            </a:r>
            <a:r>
              <a:rPr lang="en-US" u="sng" dirty="0">
                <a:solidFill>
                  <a:srgbClr val="3AD4FF"/>
                </a:solidFill>
              </a:rPr>
              <a:t>e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y</a:t>
            </a:r>
            <a:r>
              <a:rPr lang="en-US" dirty="0"/>
              <a:t>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US" dirty="0"/>
              <a:t> </a:t>
            </a:r>
            <a:r>
              <a:rPr lang="en-US" u="sng" dirty="0">
                <a:solidFill>
                  <a:schemeClr val="accent6"/>
                </a:solidFill>
              </a:rPr>
              <a:t>c</a:t>
            </a:r>
            <a:r>
              <a:rPr lang="en-US" dirty="0"/>
              <a:t> </a:t>
            </a:r>
            <a:r>
              <a:rPr lang="en-US" u="sng" dirty="0">
                <a:solidFill>
                  <a:schemeClr val="accent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u="sng" dirty="0" err="1">
                <a:solidFill>
                  <a:schemeClr val="accent4"/>
                </a:solidFill>
              </a:rPr>
              <a:t>i</a:t>
            </a:r>
            <a:endParaRPr lang="en-US" u="sng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6671" y="2548300"/>
            <a:ext cx="3135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1 option for ‘y’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85886" y="48042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Total #possible permutations  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9 ×8 ×…×2 ×1=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9!</m:t>
                    </m:r>
                    <m:r>
                      <a:rPr lang="en-US" sz="3200" b="0" i="1" smtClean="0">
                        <a:latin typeface="Cambria Math" charset="0"/>
                      </a:rPr>
                      <m:t>=362880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5" y="4084516"/>
                <a:ext cx="1150982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37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42" y="4804228"/>
            <a:ext cx="2623457" cy="1959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92722" y="5039143"/>
            <a:ext cx="3438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That’s a lot! (Original string has length 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9401" y="5032499"/>
                <a:ext cx="490855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solidFill>
                      <a:srgbClr val="002060"/>
                    </a:solidFill>
                  </a:rPr>
                  <a:t>In general, for a string of length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2600" b="1" dirty="0">
                    <a:solidFill>
                      <a:srgbClr val="002060"/>
                    </a:solidFill>
                  </a:rPr>
                  <a:t> we have ourselves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!</m:t>
                    </m:r>
                  </m:oMath>
                </a14:m>
                <a:r>
                  <a:rPr lang="en-US" sz="2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b="1" dirty="0">
                    <a:solidFill>
                      <a:srgbClr val="002060"/>
                    </a:solidFill>
                  </a:rPr>
                  <a:t>different permutations!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1" y="5032499"/>
                <a:ext cx="490855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2236"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93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7EC5-4DDF-4465-AF61-88C9D5FF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pic>
        <p:nvPicPr>
          <p:cNvPr id="5" name="Content Placeholder 4" descr="A picture containing person, person, outdoor, brass&#10;&#10;Description automatically generated">
            <a:extLst>
              <a:ext uri="{FF2B5EF4-FFF2-40B4-BE49-F238E27FC236}">
                <a16:creationId xmlns:a16="http://schemas.microsoft.com/office/drawing/2014/main" id="{870CE0A6-E151-444D-A3F0-DA463C7A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943894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78354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Jason’s sandwich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15" y="1575104"/>
            <a:ext cx="5871685" cy="4351338"/>
          </a:xfrm>
        </p:spPr>
      </p:pic>
      <p:sp>
        <p:nvSpPr>
          <p:cNvPr id="3" name="TextBox 2"/>
          <p:cNvSpPr txBox="1"/>
          <p:nvPr/>
        </p:nvSpPr>
        <p:spPr>
          <a:xfrm>
            <a:off x="275573" y="2079321"/>
            <a:ext cx="6538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Suppose that Jason has the following ingredients to make a sandwich with: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White or black bread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Butter, Mayo or Honey Mustard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Romaine Lettuce, Spinach, Kale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Bologna, Ham or Turkey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Tomato or egg slices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3055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consider the string </a:t>
            </a:r>
            <a:r>
              <a:rPr lang="en-US" dirty="0">
                <a:solidFill>
                  <a:schemeClr val="accent1"/>
                </a:solidFill>
              </a:rPr>
              <a:t>“puzzle”.</a:t>
            </a:r>
          </a:p>
          <a:p>
            <a:r>
              <a:rPr lang="en-US" dirty="0">
                <a:solidFill>
                  <a:srgbClr val="FF7DE5"/>
                </a:solidFill>
              </a:rPr>
              <a:t>How many permutations are there of this string?</a:t>
            </a:r>
          </a:p>
          <a:p>
            <a:r>
              <a:rPr lang="en-US" dirty="0"/>
              <a:t>Note that two letters in </a:t>
            </a:r>
            <a:r>
              <a:rPr lang="en-US" dirty="0">
                <a:solidFill>
                  <a:schemeClr val="accent1"/>
                </a:solidFill>
              </a:rPr>
              <a:t>puzzle</a:t>
            </a:r>
            <a:r>
              <a:rPr lang="en-US" dirty="0"/>
              <a:t>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16764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consider the string </a:t>
                </a:r>
                <a:r>
                  <a:rPr lang="en-US" dirty="0">
                    <a:solidFill>
                      <a:schemeClr val="accent1"/>
                    </a:solidFill>
                  </a:rPr>
                  <a:t>“puzzle”.</a:t>
                </a:r>
              </a:p>
              <a:p>
                <a:r>
                  <a:rPr lang="en-US" dirty="0">
                    <a:solidFill>
                      <a:srgbClr val="FF7DE5"/>
                    </a:solidFill>
                  </a:rPr>
                  <a:t>How many permutations are there of this string?</a:t>
                </a:r>
              </a:p>
              <a:p>
                <a:r>
                  <a:rPr lang="en-US" dirty="0"/>
                  <a:t>Note that two letters in </a:t>
                </a:r>
                <a:r>
                  <a:rPr lang="en-US" dirty="0">
                    <a:solidFill>
                      <a:schemeClr val="accent1"/>
                    </a:solidFill>
                  </a:rPr>
                  <a:t>puzzle</a:t>
                </a:r>
                <a:r>
                  <a:rPr lang="en-US" dirty="0"/>
                  <a:t> are the same.</a:t>
                </a:r>
              </a:p>
              <a:p>
                <a:pPr lvl="1"/>
                <a:r>
                  <a:rPr lang="en-US" dirty="0"/>
                  <a:t>Call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𝑧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the second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𝑧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So, one permutation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𝑝𝑢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𝑙𝑒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𝑝𝑢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𝑙𝑒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this is clearly equivalent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𝑝𝑢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𝑙𝑒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so we wouldn’t want to count it!</a:t>
                </a:r>
              </a:p>
              <a:p>
                <a:pPr lvl="1"/>
                <a:r>
                  <a:rPr lang="en-US" dirty="0"/>
                  <a:t>So clearly the answer is </a:t>
                </a:r>
                <a:r>
                  <a:rPr lang="en-US" b="1" dirty="0"/>
                  <a:t>not </a:t>
                </a:r>
                <a:r>
                  <a:rPr lang="en-US" b="1" dirty="0">
                    <a:solidFill>
                      <a:schemeClr val="accent6"/>
                    </a:solidFill>
                  </a:rPr>
                  <a:t>6! (6 is the length of “puzzle”)</a:t>
                </a:r>
              </a:p>
              <a:p>
                <a:pPr lvl="1"/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What is the answer?</a:t>
                </a:r>
              </a:p>
              <a:p>
                <a:pPr lvl="1"/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078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Pretend the two ‘z’s in “puzzle” are different, </a:t>
                </a:r>
                <a:r>
                  <a:rPr lang="en-US" dirty="0" err="1"/>
                  <a:t>e.g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6! permutations, as discussed</a:t>
                </a:r>
              </a:p>
              <a:p>
                <a:pPr lvl="1"/>
                <a:r>
                  <a:rPr lang="en-US" b="0" dirty="0"/>
                  <a:t>Now we have the “equivalent” permutations, for instance</a:t>
                </a:r>
              </a:p>
              <a:p>
                <a:pPr lvl="1"/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We want to </a:t>
                </a:r>
                <a:r>
                  <a:rPr lang="en-US" b="1" dirty="0">
                    <a:solidFill>
                      <a:schemeClr val="accent2"/>
                    </a:solidFill>
                  </a:rPr>
                  <a:t>not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doublecount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these!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02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We want to </a:t>
                </a:r>
                <a:r>
                  <a:rPr lang="en-US" b="1" dirty="0">
                    <a:solidFill>
                      <a:schemeClr val="accent2"/>
                    </a:solidFill>
                  </a:rPr>
                  <a:t>not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doublecount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such permutations!</a:t>
                </a:r>
              </a:p>
              <a:p>
                <a:r>
                  <a:rPr lang="en-US" dirty="0"/>
                  <a:t>Then, we need to stop pretending that the ‘z’s are </a:t>
                </a:r>
                <a:r>
                  <a:rPr lang="en-US" dirty="0">
                    <a:solidFill>
                      <a:srgbClr val="FF7DE5"/>
                    </a:solidFill>
                  </a:rPr>
                  <a:t>different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Bad news: 6! is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overcount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Wingdings"/>
                  </a:rPr>
                  <a:t>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  <a:sym typeface="Wingdings"/>
                  </a:rPr>
                  <a:t>Good news: 6! is an </a:t>
                </a:r>
                <a:r>
                  <a:rPr lang="en-US" b="1" dirty="0" err="1">
                    <a:solidFill>
                      <a:schemeClr val="accent6"/>
                    </a:solidFill>
                    <a:sym typeface="Wingdings"/>
                  </a:rPr>
                  <a:t>overcount</a:t>
                </a:r>
                <a:r>
                  <a:rPr lang="en-US" b="1" dirty="0">
                    <a:solidFill>
                      <a:schemeClr val="accent6"/>
                    </a:solidFill>
                    <a:sym typeface="Wingdings"/>
                  </a:rPr>
                  <a:t> in a precise way!  Everything is counted </a:t>
                </a:r>
                <a:r>
                  <a:rPr lang="en-US" b="1" u="sng" dirty="0">
                    <a:solidFill>
                      <a:schemeClr val="accent6"/>
                    </a:solidFill>
                    <a:sym typeface="Wingdings"/>
                  </a:rPr>
                  <a:t>exactly twice!</a:t>
                </a:r>
                <a:endParaRPr lang="en-US" b="1" u="sng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26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𝑝𝑢𝑙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We want to </a:t>
                </a:r>
                <a:r>
                  <a:rPr lang="en-US" b="1" dirty="0">
                    <a:solidFill>
                      <a:schemeClr val="accent2"/>
                    </a:solidFill>
                  </a:rPr>
                  <a:t>not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doublecount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such permutations!</a:t>
                </a:r>
              </a:p>
              <a:p>
                <a:r>
                  <a:rPr lang="en-US" dirty="0"/>
                  <a:t>Then, we need to stop pretending that the ‘z’s are </a:t>
                </a:r>
                <a:r>
                  <a:rPr lang="en-US" dirty="0">
                    <a:solidFill>
                      <a:srgbClr val="FF7DE5"/>
                    </a:solidFill>
                  </a:rPr>
                  <a:t>different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Bad news: 6! is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overcount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sym typeface="Wingdings"/>
                  </a:rPr>
                  <a:t>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  <a:sym typeface="Wingdings"/>
                  </a:rPr>
                  <a:t>Good news: 6! is an </a:t>
                </a:r>
                <a:r>
                  <a:rPr lang="en-US" b="1" dirty="0" err="1">
                    <a:solidFill>
                      <a:schemeClr val="accent6"/>
                    </a:solidFill>
                    <a:sym typeface="Wingdings"/>
                  </a:rPr>
                  <a:t>overcount</a:t>
                </a:r>
                <a:r>
                  <a:rPr lang="en-US" b="1" dirty="0">
                    <a:solidFill>
                      <a:schemeClr val="accent6"/>
                    </a:solidFill>
                    <a:sym typeface="Wingdings"/>
                  </a:rPr>
                  <a:t> in a precise way!  Everything is counted </a:t>
                </a:r>
                <a:r>
                  <a:rPr lang="en-US" b="1" u="sng" dirty="0">
                    <a:solidFill>
                      <a:schemeClr val="accent6"/>
                    </a:solidFill>
                    <a:sym typeface="Wingdings"/>
                  </a:rPr>
                  <a:t>exactly twice!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  <a:sym typeface="Wingdings"/>
                  </a:rPr>
                  <a:t>Answer: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𝟔</m:t>
                        </m:r>
                        <m:r>
                          <a:rPr lang="en-US" b="1" i="1">
                            <a:solidFill>
                              <a:schemeClr val="accent4"/>
                            </a:solidFill>
                            <a:latin typeface="Cambria Math" charset="0"/>
                            <a:sym typeface="Wingdings"/>
                          </a:rPr>
                          <m:t>!</m:t>
                        </m:r>
                      </m:num>
                      <m:den>
                        <m:r>
                          <a:rPr lang="en-US" b="1" i="1">
                            <a:solidFill>
                              <a:schemeClr val="accent4"/>
                            </a:solidFill>
                            <a:latin typeface="Cambria Math" charset="0"/>
                            <a:sym typeface="Wingdings"/>
                          </a:rPr>
                          <m:t>𝟐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accent4"/>
                  </a:solidFill>
                </a:endParaRPr>
              </a:p>
              <a:p>
                <a:pPr lvl="1"/>
                <a:endParaRPr lang="en-US" b="1" u="sng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062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consider the string </a:t>
            </a:r>
            <a:r>
              <a:rPr lang="en-US" dirty="0">
                <a:solidFill>
                  <a:srgbClr val="FF7DE5"/>
                </a:solidFill>
              </a:rPr>
              <a:t>“scissor”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How many permutations of “scissor” are there?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Note that three</a:t>
            </a:r>
            <a:r>
              <a:rPr lang="en-US" dirty="0"/>
              <a:t> letters in </a:t>
            </a:r>
            <a:r>
              <a:rPr lang="en-US" dirty="0">
                <a:solidFill>
                  <a:srgbClr val="FF7DE5"/>
                </a:solidFill>
              </a:rPr>
              <a:t>“scissor”</a:t>
            </a:r>
            <a:r>
              <a:rPr lang="en-US" dirty="0"/>
              <a:t> are the same.</a:t>
            </a:r>
          </a:p>
          <a:p>
            <a:pPr lvl="1"/>
            <a:r>
              <a:rPr lang="en-US" dirty="0"/>
              <a:t>As previously discussed, the answer cannot be </a:t>
            </a:r>
            <a:r>
              <a:rPr lang="en-US" b="1" dirty="0">
                <a:solidFill>
                  <a:schemeClr val="accent5"/>
                </a:solidFill>
              </a:rPr>
              <a:t>7! (7 is the length of “scissor”)</a:t>
            </a:r>
          </a:p>
        </p:txBody>
      </p:sp>
    </p:spTree>
    <p:extLst>
      <p:ext uri="{BB962C8B-B14F-4D97-AF65-F5344CB8AC3E}">
        <p14:creationId xmlns:p14="http://schemas.microsoft.com/office/powerpoint/2010/main" val="1741381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Now, consider the string </a:t>
                </a:r>
                <a:r>
                  <a:rPr lang="en-US" dirty="0">
                    <a:solidFill>
                      <a:srgbClr val="FF7DE5"/>
                    </a:solidFill>
                  </a:rPr>
                  <a:t>“scissor”</a:t>
                </a:r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How many  permutations of “scissor” are there?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Note that three</a:t>
                </a:r>
                <a:r>
                  <a:rPr lang="en-US" dirty="0"/>
                  <a:t> letters in </a:t>
                </a:r>
                <a:r>
                  <a:rPr lang="en-US" dirty="0">
                    <a:solidFill>
                      <a:srgbClr val="FF7DE5"/>
                    </a:solidFill>
                  </a:rPr>
                  <a:t>“scissor”</a:t>
                </a:r>
                <a:r>
                  <a:rPr lang="en-US" dirty="0"/>
                  <a:t> are the same.</a:t>
                </a:r>
              </a:p>
              <a:p>
                <a:pPr lvl="1"/>
                <a:r>
                  <a:rPr lang="en-US" dirty="0"/>
                  <a:t>As previously discussed, the answer cannot be </a:t>
                </a:r>
                <a:r>
                  <a:rPr lang="en-US" b="1" dirty="0">
                    <a:solidFill>
                      <a:schemeClr val="accent5"/>
                    </a:solidFill>
                  </a:rPr>
                  <a:t>7! (7 is the length of “scissor”)</a:t>
                </a:r>
              </a:p>
              <a:p>
                <a:pPr lvl="1"/>
                <a:r>
                  <a:rPr lang="en-US" dirty="0"/>
                  <a:t>Observe all the possible positions of the various ‘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’s: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</m:oMath>
                </a14:m>
                <a:endParaRPr lang="en-US" b="0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430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Now, consider the string </a:t>
                </a:r>
                <a:r>
                  <a:rPr lang="en-US" dirty="0">
                    <a:solidFill>
                      <a:srgbClr val="FF7DE5"/>
                    </a:solidFill>
                  </a:rPr>
                  <a:t>“scissor”</a:t>
                </a:r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How many permutations of “scissor” are there?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Note that three</a:t>
                </a:r>
                <a:r>
                  <a:rPr lang="en-US" dirty="0"/>
                  <a:t> letters in </a:t>
                </a:r>
                <a:r>
                  <a:rPr lang="en-US" dirty="0">
                    <a:solidFill>
                      <a:srgbClr val="FF7DE5"/>
                    </a:solidFill>
                  </a:rPr>
                  <a:t>“scissor”</a:t>
                </a:r>
                <a:r>
                  <a:rPr lang="en-US" dirty="0"/>
                  <a:t> are the same.</a:t>
                </a:r>
              </a:p>
              <a:p>
                <a:pPr lvl="1"/>
                <a:r>
                  <a:rPr lang="en-US" dirty="0"/>
                  <a:t>As previously discussed, the answer cannot be </a:t>
                </a:r>
                <a:r>
                  <a:rPr lang="en-US" b="1" dirty="0">
                    <a:solidFill>
                      <a:schemeClr val="accent5"/>
                    </a:solidFill>
                  </a:rPr>
                  <a:t>7! (7 is the length of “scissor”)</a:t>
                </a:r>
              </a:p>
              <a:p>
                <a:pPr lvl="1"/>
                <a:r>
                  <a:rPr lang="en-US" dirty="0"/>
                  <a:t>Observe all the possible positions of the various ‘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’s: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</m:oMath>
                </a14:m>
                <a:endParaRPr lang="en-US" b="0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𝑐𝑖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𝑜𝑟</m:t>
                    </m:r>
                  </m:oMath>
                </a14:m>
                <a:endParaRPr lang="en-US" i="1" dirty="0"/>
              </a:p>
              <a:p>
                <a:pPr lvl="2"/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3701143" y="4049486"/>
            <a:ext cx="754743" cy="193040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9371" y="4502558"/>
            <a:ext cx="5239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7030A0"/>
                </a:solidFill>
              </a:rPr>
              <a:t>3! = 6 different ways to arrange those 3 ‘</a:t>
            </a:r>
            <a:r>
              <a:rPr lang="en-US" sz="3000" dirty="0">
                <a:solidFill>
                  <a:srgbClr val="FF0000"/>
                </a:solidFill>
              </a:rPr>
              <a:t>s</a:t>
            </a:r>
            <a:r>
              <a:rPr lang="en-US" sz="3000" dirty="0">
                <a:solidFill>
                  <a:srgbClr val="7030A0"/>
                </a:solidFill>
              </a:rPr>
              <a:t>’s</a:t>
            </a:r>
            <a:br>
              <a:rPr lang="en-US" sz="3000" dirty="0">
                <a:solidFill>
                  <a:srgbClr val="7030A0"/>
                </a:solidFill>
              </a:rPr>
            </a:br>
            <a:endParaRPr lang="en-US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86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of it like this: </a:t>
                </a:r>
                <a:r>
                  <a:rPr lang="en-US" i="1" dirty="0"/>
                  <a:t>How many times can I fit </a:t>
                </a:r>
                <a:r>
                  <a:rPr lang="en-US" i="1" dirty="0">
                    <a:solidFill>
                      <a:schemeClr val="accent5"/>
                    </a:solidFill>
                  </a:rPr>
                  <a:t>essentially the same string </a:t>
                </a:r>
                <a:r>
                  <a:rPr lang="en-US" i="1" dirty="0"/>
                  <a:t>into the number of permutations of the </a:t>
                </a:r>
                <a:r>
                  <a:rPr lang="en-US" i="1" dirty="0">
                    <a:solidFill>
                      <a:srgbClr val="FF0000"/>
                    </a:solidFill>
                  </a:rPr>
                  <a:t>original string</a:t>
                </a:r>
                <a:r>
                  <a:rPr lang="en-US" i="1" dirty="0"/>
                  <a:t>?</a:t>
                </a:r>
                <a:endParaRPr lang="en-US" dirty="0"/>
              </a:p>
              <a:p>
                <a:r>
                  <a:rPr lang="en-US" dirty="0"/>
                  <a:t>Therefore, the total #permutations when not assume different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‘s’</a:t>
                </a:r>
                <a:r>
                  <a:rPr lang="en-US" dirty="0"/>
                  <a:t>s is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AD4FF"/>
                              </a:solidFill>
                              <a:latin typeface="Cambria Math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1×2×3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×4×5×6×7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AD4FF"/>
                              </a:solidFill>
                              <a:latin typeface="Cambria Math" charset="0"/>
                            </a:rPr>
                            <m:t>1×2×</m:t>
                          </m:r>
                          <m:r>
                            <a:rPr lang="en-US" i="1">
                              <a:solidFill>
                                <a:srgbClr val="3AD4FF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=20 ×42=840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651828" y="4310742"/>
            <a:ext cx="1219200" cy="14515"/>
          </a:xfrm>
          <a:prstGeom prst="line">
            <a:avLst/>
          </a:prstGeom>
          <a:ln w="28575">
            <a:solidFill>
              <a:srgbClr val="3AD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22914" y="3755912"/>
            <a:ext cx="1219200" cy="145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32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now the string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“onomatopoeia”.</a:t>
                </a:r>
              </a:p>
              <a:p>
                <a:r>
                  <a:rPr lang="en-US" dirty="0"/>
                  <a:t>12 letters, with </a:t>
                </a:r>
                <a:r>
                  <a:rPr lang="en-US" dirty="0">
                    <a:solidFill>
                      <a:srgbClr val="0070C0"/>
                    </a:solidFill>
                  </a:rPr>
                  <a:t>4 ‘o’s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2 ‘a’s</a:t>
                </a:r>
              </a:p>
              <a:p>
                <a:r>
                  <a:rPr lang="en-US" dirty="0"/>
                  <a:t>Considering the characters being different,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5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Jason’s sandwich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15" y="1575104"/>
            <a:ext cx="5871685" cy="4351338"/>
          </a:xfrm>
        </p:spPr>
      </p:pic>
      <p:sp>
        <p:nvSpPr>
          <p:cNvPr id="3" name="TextBox 2"/>
          <p:cNvSpPr txBox="1"/>
          <p:nvPr/>
        </p:nvSpPr>
        <p:spPr>
          <a:xfrm>
            <a:off x="275573" y="2079321"/>
            <a:ext cx="6538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Suppose that Jason has the following ingredients to make a sandwich with: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White or black bread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Butter, Mayo or Honey Mustard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Romaine Lettuce, Spinach, Kale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Bologna, Ham or Turkey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Tomato or egg slices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How many different sandwiches can Jason make?</a:t>
            </a:r>
          </a:p>
        </p:txBody>
      </p:sp>
    </p:spTree>
    <p:extLst>
      <p:ext uri="{BB962C8B-B14F-4D97-AF65-F5344CB8AC3E}">
        <p14:creationId xmlns:p14="http://schemas.microsoft.com/office/powerpoint/2010/main" val="1429148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now the string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“onomatopoeia”.</a:t>
                </a:r>
              </a:p>
              <a:p>
                <a:r>
                  <a:rPr lang="en-US" dirty="0"/>
                  <a:t>12 letters, with </a:t>
                </a:r>
                <a:r>
                  <a:rPr lang="en-US" dirty="0">
                    <a:solidFill>
                      <a:srgbClr val="0070C0"/>
                    </a:solidFill>
                  </a:rPr>
                  <a:t>4 ‘o’s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2 ‘a’s</a:t>
                </a:r>
              </a:p>
              <a:p>
                <a:r>
                  <a:rPr lang="en-US" dirty="0"/>
                  <a:t>Considering the characters being different,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295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now the string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“onomatopoeia”.</a:t>
                </a:r>
              </a:p>
              <a:p>
                <a:r>
                  <a:rPr lang="en-US" dirty="0"/>
                  <a:t>12 letters, with </a:t>
                </a:r>
                <a:r>
                  <a:rPr lang="en-US" dirty="0">
                    <a:solidFill>
                      <a:srgbClr val="0070C0"/>
                    </a:solidFill>
                  </a:rPr>
                  <a:t>4 ‘o’s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2 ‘a’s</a:t>
                </a:r>
              </a:p>
              <a:p>
                <a:r>
                  <a:rPr lang="en-US" dirty="0"/>
                  <a:t>Considering the characters being different,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762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now the string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“onomatopoeia”.</a:t>
                </a:r>
              </a:p>
              <a:p>
                <a:r>
                  <a:rPr lang="en-US" dirty="0"/>
                  <a:t>12 letters, with </a:t>
                </a:r>
                <a:r>
                  <a:rPr lang="en-US" dirty="0">
                    <a:solidFill>
                      <a:srgbClr val="0070C0"/>
                    </a:solidFill>
                  </a:rPr>
                  <a:t>4 ‘o’s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2 ‘a’s</a:t>
                </a:r>
              </a:p>
              <a:p>
                <a:r>
                  <a:rPr lang="en-US" dirty="0"/>
                  <a:t>Considering the characters being different,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 algn="ctr">
                  <a:buNone/>
                </a:pPr>
                <a:r>
                  <a:rPr lang="mr-IN" dirty="0"/>
                  <a:t>…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93486" y="3865548"/>
            <a:ext cx="3047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many such </a:t>
            </a:r>
            <a:r>
              <a:rPr lang="en-US" sz="2800" dirty="0" err="1">
                <a:solidFill>
                  <a:schemeClr val="accent1"/>
                </a:solidFill>
              </a:rPr>
              <a:t>positionings</a:t>
            </a:r>
            <a:r>
              <a:rPr lang="en-US" sz="2800" dirty="0">
                <a:solidFill>
                  <a:schemeClr val="accent1"/>
                </a:solidFill>
              </a:rPr>
              <a:t> of the ‘o’s are possible?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486" y="5319483"/>
            <a:ext cx="1157515" cy="4789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4614" y="5319483"/>
            <a:ext cx="1157515" cy="4789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493485" y="6072413"/>
            <a:ext cx="1157515" cy="4789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5585" y="6048829"/>
            <a:ext cx="1418772" cy="633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344666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now the string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“onomatopoeia”.</a:t>
                </a:r>
              </a:p>
              <a:p>
                <a:r>
                  <a:rPr lang="en-US" dirty="0"/>
                  <a:t>12 letters, with </a:t>
                </a:r>
                <a:r>
                  <a:rPr lang="en-US" dirty="0">
                    <a:solidFill>
                      <a:srgbClr val="0070C0"/>
                    </a:solidFill>
                  </a:rPr>
                  <a:t>4 ‘o’s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2 ‘a’s</a:t>
                </a:r>
              </a:p>
              <a:p>
                <a:r>
                  <a:rPr lang="en-US" dirty="0"/>
                  <a:t>Considering the characters being different, we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𝑚𝑎𝑡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𝑒𝑖𝑎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 algn="ctr">
                  <a:buNone/>
                </a:pPr>
                <a:r>
                  <a:rPr lang="mr-IN" dirty="0"/>
                  <a:t>…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93486" y="3865548"/>
            <a:ext cx="3047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 many such </a:t>
            </a:r>
            <a:r>
              <a:rPr lang="en-US" sz="2800" dirty="0" err="1">
                <a:solidFill>
                  <a:schemeClr val="accent1"/>
                </a:solidFill>
              </a:rPr>
              <a:t>positionings</a:t>
            </a:r>
            <a:r>
              <a:rPr lang="en-US" sz="2800" dirty="0">
                <a:solidFill>
                  <a:schemeClr val="accent1"/>
                </a:solidFill>
              </a:rPr>
              <a:t> of the ‘o’s are possible?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486" y="5319483"/>
            <a:ext cx="1157515" cy="4789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2084614" y="5319483"/>
            <a:ext cx="1157515" cy="4789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9" name="Rectangle 8"/>
          <p:cNvSpPr/>
          <p:nvPr/>
        </p:nvSpPr>
        <p:spPr>
          <a:xfrm>
            <a:off x="493485" y="6072413"/>
            <a:ext cx="1157515" cy="4789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5585" y="6048829"/>
            <a:ext cx="1418772" cy="633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11" name="Oval 10"/>
          <p:cNvSpPr/>
          <p:nvPr/>
        </p:nvSpPr>
        <p:spPr>
          <a:xfrm>
            <a:off x="1857829" y="5798457"/>
            <a:ext cx="1901371" cy="1059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59943" y="6051229"/>
                <a:ext cx="142244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4!=24 </m:t>
                      </m:r>
                    </m:oMath>
                  </m:oMathPara>
                </a14:m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943" y="6051229"/>
                <a:ext cx="1422441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566272" y="5997389"/>
            <a:ext cx="3026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1083925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However, we also have the two </a:t>
                </a:r>
                <a:r>
                  <a:rPr lang="en-US" dirty="0">
                    <a:solidFill>
                      <a:srgbClr val="FF0000"/>
                    </a:solidFill>
                  </a:rPr>
                  <a:t>‘a’</a:t>
                </a:r>
                <a:r>
                  <a:rPr lang="en-US" dirty="0"/>
                  <a:t>s to consider!</a:t>
                </a:r>
              </a:p>
              <a:p>
                <a:r>
                  <a:rPr lang="en-US" dirty="0"/>
                  <a:t>Fortunately, those equivalent permutations are simpler to count: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763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we also have the two </a:t>
                </a:r>
                <a:r>
                  <a:rPr lang="en-US" dirty="0">
                    <a:solidFill>
                      <a:srgbClr val="FF0000"/>
                    </a:solidFill>
                  </a:rPr>
                  <a:t>‘a’</a:t>
                </a:r>
                <a:r>
                  <a:rPr lang="en-US" dirty="0"/>
                  <a:t>s to consider!</a:t>
                </a:r>
              </a:p>
              <a:p>
                <a:r>
                  <a:rPr lang="en-US" dirty="0"/>
                  <a:t>Fortunately, those equivalent permutations are simpler to count: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Key: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for every one</a:t>
                </a:r>
                <a:r>
                  <a:rPr lang="en-US" dirty="0"/>
                  <a:t> of these two (equivalent) permutations, we have 4! equivalent permutations because of the </a:t>
                </a:r>
                <a:r>
                  <a:rPr lang="en-US" dirty="0">
                    <a:solidFill>
                      <a:schemeClr val="accent6"/>
                    </a:solidFill>
                  </a:rPr>
                  <a:t>‘o’</a:t>
                </a:r>
                <a:r>
                  <a:rPr lang="en-US" dirty="0"/>
                  <a:t>s!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(MULTIPLICATION RULE)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32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</a:t>
            </a:r>
            <a:r>
              <a:rPr lang="en-US" dirty="0" err="1"/>
              <a:t>overcounting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However, we also have the two ‘a’s to consider!</a:t>
                </a:r>
              </a:p>
              <a:p>
                <a:r>
                  <a:rPr lang="en-US" dirty="0"/>
                  <a:t>Fortunately, those equivalent permutations are simpler to count: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𝑜𝑛𝑜𝑚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𝑡𝑜𝑝𝑜𝑒𝑖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Key: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for every one</a:t>
                </a:r>
                <a:r>
                  <a:rPr lang="en-US" dirty="0"/>
                  <a:t> of these two (equivalent) permutations, we have 4! equivalent permutations because of the </a:t>
                </a:r>
                <a:r>
                  <a:rPr lang="en-US" dirty="0">
                    <a:solidFill>
                      <a:schemeClr val="accent6"/>
                    </a:solidFill>
                  </a:rPr>
                  <a:t>‘o’</a:t>
                </a:r>
                <a:r>
                  <a:rPr lang="en-US" dirty="0"/>
                  <a:t>s!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(MULTIPLICATION RULE)</a:t>
                </a:r>
              </a:p>
              <a:p>
                <a:r>
                  <a:rPr lang="en-US" dirty="0"/>
                  <a:t>Final answer: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7DE5"/>
                    </a:solidFill>
                  </a:rPr>
                  <a:t>#permutations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7DE5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12!</m:t>
                        </m:r>
                      </m:num>
                      <m:den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4!⋅2!</m:t>
                        </m:r>
                      </m:den>
                    </m:f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7DE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5⋅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rgbClr val="FF7DE5"/>
                            </a:solidFill>
                            <a:latin typeface="Cambria Math" charset="0"/>
                          </a:rPr>
                          <m:t>⋅…⋅11⋅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=5⋅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6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F7DE5"/>
                        </a:solidFill>
                        <a:latin typeface="Cambria Math" charset="0"/>
                      </a:rPr>
                      <m:t>⋅…⋅10⋅11=9,979,200</m:t>
                    </m:r>
                  </m:oMath>
                </a14:m>
                <a:endParaRPr lang="en-US" dirty="0">
                  <a:solidFill>
                    <a:srgbClr val="FF7DE5"/>
                  </a:solidFill>
                </a:endParaRPr>
              </a:p>
              <a:p>
                <a:endParaRPr lang="en-US" b="1" i="1" u="sng" dirty="0">
                  <a:solidFill>
                    <a:schemeClr val="accent2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657600" y="5820229"/>
            <a:ext cx="754743" cy="35673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 rot="10800000" flipV="1">
            <a:off x="4470400" y="4920343"/>
            <a:ext cx="5892800" cy="1256620"/>
          </a:xfrm>
          <a:prstGeom prst="curvedConnector3">
            <a:avLst>
              <a:gd name="adj1" fmla="val -16256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59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“pedagogical”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problem, we came up with the quantity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12!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4!⋅2!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=9,979,200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Important “pedagogical”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previous problem, we came up with the quantity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12!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4!⋅2!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9,979,200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How you should answer in an exam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12!</m:t>
                        </m:r>
                      </m:num>
                      <m:den>
                        <m:r>
                          <a:rPr lang="en-US" sz="34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4!⋅2!</m:t>
                        </m:r>
                      </m:den>
                    </m:f>
                  </m:oMath>
                </a14:m>
                <a:endParaRPr lang="en-US" sz="3400" dirty="0">
                  <a:solidFill>
                    <a:schemeClr val="tx1"/>
                  </a:solidFill>
                </a:endParaRPr>
              </a:p>
              <a:p>
                <a:r>
                  <a:rPr lang="en-US" b="1" dirty="0"/>
                  <a:t>Don’t perform computations, like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3400" i="1">
                        <a:solidFill>
                          <a:schemeClr val="accent1"/>
                        </a:solidFill>
                        <a:latin typeface="Cambria Math" charset="0"/>
                      </a:rPr>
                      <m:t>9,979,200</m:t>
                    </m:r>
                  </m:oMath>
                </a14:m>
                <a:endParaRPr lang="en-US" sz="3400" dirty="0">
                  <a:solidFill>
                    <a:schemeClr val="accent1"/>
                  </a:solidFill>
                </a:endParaRPr>
              </a:p>
              <a:p>
                <a:pPr lvl="1">
                  <a:tabLst>
                    <a:tab pos="561975" algn="l"/>
                  </a:tabLst>
                </a:pPr>
                <a:r>
                  <a:rPr lang="en-US" dirty="0"/>
                  <a:t>Helps </a:t>
                </a:r>
                <a:r>
                  <a:rPr lang="en-US" b="1" dirty="0">
                    <a:solidFill>
                      <a:srgbClr val="FF0000"/>
                    </a:solidFill>
                  </a:rPr>
                  <a:t>you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save time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FF0000"/>
                    </a:solidFill>
                  </a:rPr>
                  <a:t>us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when grading </a:t>
                </a:r>
                <a:r>
                  <a:rPr lang="en-US" dirty="0">
                    <a:sym typeface="Wingdings"/>
                  </a:rPr>
                  <a:t></a:t>
                </a:r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37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word “b</a:t>
            </a:r>
            <a:r>
              <a:rPr lang="en-US" dirty="0">
                <a:solidFill>
                  <a:schemeClr val="accent2"/>
                </a:solidFill>
              </a:rPr>
              <a:t>oo</a:t>
            </a:r>
            <a:r>
              <a:rPr lang="en-US" dirty="0">
                <a:solidFill>
                  <a:schemeClr val="accent6"/>
                </a:solidFill>
              </a:rPr>
              <a:t>kk</a:t>
            </a:r>
            <a:r>
              <a:rPr lang="en-US" dirty="0">
                <a:solidFill>
                  <a:srgbClr val="FF7DE5"/>
                </a:solidFill>
              </a:rPr>
              <a:t>ee</a:t>
            </a:r>
            <a:r>
              <a:rPr lang="en-US" dirty="0"/>
              <a:t>per” (according to </a:t>
            </a:r>
            <a:r>
              <a:rPr lang="en-US" dirty="0">
                <a:hlinkClick r:id="rId2"/>
              </a:rPr>
              <a:t>this website</a:t>
            </a:r>
            <a:r>
              <a:rPr lang="en-US" dirty="0"/>
              <a:t>, the only unhyphenated word in English with </a:t>
            </a:r>
            <a:r>
              <a:rPr lang="en-US" dirty="0">
                <a:solidFill>
                  <a:schemeClr val="accent2"/>
                </a:solidFill>
              </a:rPr>
              <a:t>three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consecutive</a:t>
            </a:r>
            <a:r>
              <a:rPr lang="en-US" dirty="0"/>
              <a:t> </a:t>
            </a:r>
            <a:r>
              <a:rPr lang="en-US" dirty="0">
                <a:solidFill>
                  <a:srgbClr val="FF7DE5"/>
                </a:solidFill>
              </a:rPr>
              <a:t>repeated </a:t>
            </a:r>
            <a:r>
              <a:rPr lang="en-US" dirty="0"/>
              <a:t>letters)</a:t>
            </a:r>
          </a:p>
          <a:p>
            <a:r>
              <a:rPr lang="en-US" dirty="0"/>
              <a:t>How many non-equivalent permutations of “bookkeeper” exist?</a:t>
            </a:r>
          </a:p>
        </p:txBody>
      </p:sp>
    </p:spTree>
    <p:extLst>
      <p:ext uri="{BB962C8B-B14F-4D97-AF65-F5344CB8AC3E}">
        <p14:creationId xmlns:p14="http://schemas.microsoft.com/office/powerpoint/2010/main" val="172467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Jason’s sandwich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15" y="1575104"/>
            <a:ext cx="5871685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5573" y="2079321"/>
                <a:ext cx="65385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Suppose that Jason has the following ingredients to make a sandwich with: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White or black bread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2 options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Butter, Mayo or Honey Mustard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3 options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Romaine Lettuce, Spinach, Kale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3 options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Bologna, Ham or Turkey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3 options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Tomato or egg slices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2 options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How many different sandwiches can Jason make?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2 ×3 ×3 ×3 ×2=4 ×27=108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3" y="2079321"/>
                <a:ext cx="6538586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212" t="-1288" r="-1678" b="-15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924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word “b</a:t>
                </a:r>
                <a:r>
                  <a:rPr lang="en-US" dirty="0">
                    <a:solidFill>
                      <a:schemeClr val="accent2"/>
                    </a:solidFill>
                  </a:rPr>
                  <a:t>oo</a:t>
                </a:r>
                <a:r>
                  <a:rPr lang="en-US" dirty="0">
                    <a:solidFill>
                      <a:schemeClr val="accent6"/>
                    </a:solidFill>
                  </a:rPr>
                  <a:t>kk</a:t>
                </a:r>
                <a:r>
                  <a:rPr lang="en-US" dirty="0">
                    <a:solidFill>
                      <a:srgbClr val="FF7DE5"/>
                    </a:solidFill>
                  </a:rPr>
                  <a:t>ee</a:t>
                </a:r>
                <a:r>
                  <a:rPr lang="en-US" dirty="0"/>
                  <a:t>per” (according to </a:t>
                </a:r>
                <a:r>
                  <a:rPr lang="en-US" dirty="0">
                    <a:hlinkClick r:id="rId2"/>
                  </a:rPr>
                  <a:t>this website</a:t>
                </a:r>
                <a:r>
                  <a:rPr lang="en-US" dirty="0"/>
                  <a:t>, the only unhyphenated word in English with </a:t>
                </a:r>
                <a:r>
                  <a:rPr lang="en-US" dirty="0">
                    <a:solidFill>
                      <a:schemeClr val="accent2"/>
                    </a:solidFill>
                  </a:rPr>
                  <a:t>three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consecutive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7DE5"/>
                    </a:solidFill>
                  </a:rPr>
                  <a:t>repeated </a:t>
                </a:r>
                <a:r>
                  <a:rPr lang="en-US" dirty="0"/>
                  <a:t>letters)</a:t>
                </a:r>
              </a:p>
              <a:p>
                <a:r>
                  <a:rPr lang="en-US" dirty="0"/>
                  <a:t>How many non-equivalent permutations of “bookkeeper” exist?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10!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2!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2!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sz="3600" b="0" i="1" smtClean="0">
                              <a:solidFill>
                                <a:srgbClr val="FF7DE5"/>
                              </a:solidFill>
                              <a:latin typeface="Cambria Math" charset="0"/>
                            </a:rPr>
                            <m:t>3!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428344" y="1901371"/>
            <a:ext cx="261257" cy="319314"/>
          </a:xfrm>
          <a:prstGeom prst="ellipse">
            <a:avLst/>
          </a:prstGeom>
          <a:noFill/>
          <a:ln w="38100">
            <a:solidFill>
              <a:srgbClr val="FF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805714" y="2264229"/>
            <a:ext cx="2213898" cy="2627085"/>
          </a:xfrm>
          <a:custGeom>
            <a:avLst/>
            <a:gdLst>
              <a:gd name="connsiteX0" fmla="*/ 1161143 w 2213898"/>
              <a:gd name="connsiteY0" fmla="*/ 2627085 h 2627085"/>
              <a:gd name="connsiteX1" fmla="*/ 2177143 w 2213898"/>
              <a:gd name="connsiteY1" fmla="*/ 1698171 h 2627085"/>
              <a:gd name="connsiteX2" fmla="*/ 0 w 2213898"/>
              <a:gd name="connsiteY2" fmla="*/ 0 h 262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3898" h="2627085">
                <a:moveTo>
                  <a:pt x="1161143" y="2627085"/>
                </a:moveTo>
                <a:cubicBezTo>
                  <a:pt x="1765905" y="2381551"/>
                  <a:pt x="2370667" y="2136018"/>
                  <a:pt x="2177143" y="1698171"/>
                </a:cubicBezTo>
                <a:cubicBezTo>
                  <a:pt x="1983619" y="1260323"/>
                  <a:pt x="0" y="0"/>
                  <a:pt x="0" y="0"/>
                </a:cubicBezTo>
              </a:path>
            </a:pathLst>
          </a:custGeom>
          <a:noFill/>
          <a:ln w="19050">
            <a:solidFill>
              <a:srgbClr val="FF7DE5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9657" y="4195310"/>
            <a:ext cx="23222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7DE5"/>
                </a:solidFill>
              </a:rPr>
              <a:t>Don’t forget the third ‘e’!</a:t>
            </a:r>
          </a:p>
        </p:txBody>
      </p:sp>
    </p:spTree>
    <p:extLst>
      <p:ext uri="{BB962C8B-B14F-4D97-AF65-F5344CB8AC3E}">
        <p14:creationId xmlns:p14="http://schemas.microsoft.com/office/powerpoint/2010/main" val="1451674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the #non-equivalent permutations for the word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combinatorics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06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the #non-equivalent permutations for the word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6"/>
                    </a:solidFill>
                  </a:rPr>
                  <a:t>c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o</a:t>
                </a:r>
                <a:r>
                  <a:rPr lang="en-US" sz="3600" dirty="0"/>
                  <a:t>mb</a:t>
                </a:r>
                <a:r>
                  <a:rPr lang="en-US" sz="3600" dirty="0">
                    <a:solidFill>
                      <a:srgbClr val="FF0000"/>
                    </a:solidFill>
                  </a:rPr>
                  <a:t>i</a:t>
                </a:r>
                <a:r>
                  <a:rPr lang="en-US" sz="3600" dirty="0"/>
                  <a:t>nat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o</a:t>
                </a:r>
                <a:r>
                  <a:rPr lang="en-US" sz="3600" dirty="0"/>
                  <a:t>r</a:t>
                </a:r>
                <a:r>
                  <a:rPr lang="en-US" sz="3600" dirty="0">
                    <a:solidFill>
                      <a:srgbClr val="FF0000"/>
                    </a:solidFill>
                  </a:rPr>
                  <a:t>i</a:t>
                </a:r>
                <a:r>
                  <a:rPr lang="en-US" sz="3600" dirty="0">
                    <a:solidFill>
                      <a:schemeClr val="accent6"/>
                    </a:solidFill>
                  </a:rPr>
                  <a:t>c</a:t>
                </a:r>
                <a:r>
                  <a:rPr lang="en-US" sz="3600" dirty="0"/>
                  <a:t>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13!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2!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2!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697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# permutations of a string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letters of length</a:t>
                </a:r>
                <a:r>
                  <a:rPr lang="en-US" i="1" dirty="0"/>
                  <a:t> n </a:t>
                </a:r>
                <a:r>
                  <a:rPr lang="en-US" dirty="0"/>
                  <a:t>where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z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s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!×…×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80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# permutations of a string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letters of length</a:t>
                </a:r>
                <a:r>
                  <a:rPr lang="en-US" i="1" dirty="0"/>
                  <a:t> n </a:t>
                </a:r>
                <a:r>
                  <a:rPr lang="en-US" dirty="0"/>
                  <a:t>where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z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s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!×…×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/>
              </a:p>
              <a:p>
                <a:r>
                  <a:rPr lang="en-US" dirty="0"/>
                  <a:t>Claim: This formula breaks when some letter is </a:t>
                </a:r>
                <a:r>
                  <a:rPr lang="en-US" b="1" dirty="0"/>
                  <a:t>not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89942" y="5828051"/>
            <a:ext cx="2057401" cy="697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5356" y="5828051"/>
            <a:ext cx="2057401" cy="6978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59269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# permutations of a string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of letters of length</a:t>
                </a:r>
                <a:r>
                  <a:rPr lang="en-US" i="1" dirty="0"/>
                  <a:t> n </a:t>
                </a:r>
                <a:r>
                  <a:rPr lang="en-US" dirty="0"/>
                  <a:t>where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sPre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z</m:t>
                    </m:r>
                    <m:r>
                      <m:rPr>
                        <m:nor/>
                      </m:rPr>
                      <a:rPr lang="en-US" i="1" dirty="0"/>
                      <m:t>’</m:t>
                    </m:r>
                    <m:r>
                      <m:rPr>
                        <m:nor/>
                      </m:rPr>
                      <a:rPr lang="en-US" i="1" dirty="0"/>
                      <m:t>s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!×…×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/>
              </a:p>
              <a:p>
                <a:r>
                  <a:rPr lang="en-US" dirty="0"/>
                  <a:t>Claim: This formula breaks when some letter is </a:t>
                </a:r>
                <a:r>
                  <a:rPr lang="en-US" b="1" dirty="0"/>
                  <a:t>not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89942" y="5828051"/>
            <a:ext cx="2057401" cy="6978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5356" y="5828051"/>
            <a:ext cx="2057401" cy="6978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</a:t>
            </a:r>
          </a:p>
        </p:txBody>
      </p:sp>
      <p:sp>
        <p:nvSpPr>
          <p:cNvPr id="6" name="Oval 5"/>
          <p:cNvSpPr/>
          <p:nvPr/>
        </p:nvSpPr>
        <p:spPr>
          <a:xfrm>
            <a:off x="5900335" y="5584260"/>
            <a:ext cx="3077029" cy="1233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06255" y="4873944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Remember: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0! =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896" y="5550965"/>
            <a:ext cx="1387817" cy="13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1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CB1B-5ADA-4111-A8D9-DD5DA2B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legit</a:t>
            </a:r>
          </a:p>
        </p:txBody>
      </p:sp>
      <p:pic>
        <p:nvPicPr>
          <p:cNvPr id="5" name="Content Placeholder 4" descr="A person holding a can&#10;&#10;Description automatically generated with low confidence">
            <a:extLst>
              <a:ext uri="{FF2B5EF4-FFF2-40B4-BE49-F238E27FC236}">
                <a16:creationId xmlns:a16="http://schemas.microsoft.com/office/drawing/2014/main" id="{F506A72F-ACD5-4637-A9F3-7D5DC727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523" y="1825625"/>
            <a:ext cx="3052954" cy="4351338"/>
          </a:xfrm>
        </p:spPr>
      </p:pic>
    </p:spTree>
    <p:extLst>
      <p:ext uri="{BB962C8B-B14F-4D97-AF65-F5344CB8AC3E}">
        <p14:creationId xmlns:p14="http://schemas.microsoft.com/office/powerpoint/2010/main" val="4044740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Warning: </a:t>
                </a:r>
                <a:r>
                  <a:rPr lang="en-US" dirty="0">
                    <a:solidFill>
                      <a:schemeClr val="accent1"/>
                    </a:solidFill>
                  </a:rPr>
                  <a:t>permutations</a:t>
                </a:r>
                <a:r>
                  <a:rPr lang="en-US" dirty="0"/>
                  <a:t> (as we’ve talked about them) are best presented with </a:t>
                </a:r>
                <a:r>
                  <a:rPr lang="en-US" dirty="0">
                    <a:solidFill>
                      <a:schemeClr val="accent1"/>
                    </a:solidFill>
                  </a:rPr>
                  <a:t>strings.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-permutations: </a:t>
                </a:r>
                <a:r>
                  <a:rPr lang="en-US" dirty="0"/>
                  <a:t>Those are best presented with </a:t>
                </a:r>
                <a:r>
                  <a:rPr lang="en-US" dirty="0">
                    <a:solidFill>
                      <a:srgbClr val="FF0000"/>
                    </a:solidFill>
                  </a:rPr>
                  <a:t>sets.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So we can have 2-permutations, 3-permutations,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785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ten people.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/>
              <a:t>My goal: pick three people for a picture, where </a:t>
            </a:r>
            <a:r>
              <a:rPr lang="en-US" b="1" dirty="0">
                <a:solidFill>
                  <a:srgbClr val="FF0000"/>
                </a:solidFill>
              </a:rPr>
              <a:t>order of the people matters.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373086"/>
            <a:ext cx="6667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34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have ten people.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My goal: pick three people for a picture, where </a:t>
            </a:r>
            <a:r>
              <a:rPr lang="en-US" b="1" dirty="0">
                <a:solidFill>
                  <a:srgbClr val="FF0000"/>
                </a:solidFill>
              </a:rPr>
              <a:t>order of the people matters.</a:t>
            </a:r>
          </a:p>
          <a:p>
            <a:r>
              <a:rPr lang="en-US" dirty="0"/>
              <a:t>Examples: </a:t>
            </a:r>
            <a:r>
              <a:rPr lang="en-US" dirty="0">
                <a:solidFill>
                  <a:schemeClr val="accent6"/>
                </a:solidFill>
              </a:rPr>
              <a:t>shortest-to-tallest </a:t>
            </a:r>
            <a:r>
              <a:rPr lang="en-US" dirty="0"/>
              <a:t>or</a:t>
            </a:r>
            <a:r>
              <a:rPr lang="en-US" dirty="0">
                <a:solidFill>
                  <a:schemeClr val="accent6"/>
                </a:solidFill>
              </a:rPr>
              <a:t> tallest-to-shortest </a:t>
            </a:r>
            <a:r>
              <a:rPr lang="en-US" dirty="0"/>
              <a:t>or</a:t>
            </a:r>
            <a:r>
              <a:rPr lang="en-US" dirty="0">
                <a:solidFill>
                  <a:schemeClr val="accent6"/>
                </a:solidFill>
              </a:rPr>
              <a:t> something-in-between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71" y="2474686"/>
            <a:ext cx="4617357" cy="18645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92686" y="2351314"/>
            <a:ext cx="304800" cy="187234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33772" y="2402115"/>
            <a:ext cx="304800" cy="187234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98227" y="2373087"/>
            <a:ext cx="304800" cy="187234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multiplication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 is some experiment that is conducted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sequential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where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conducted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different ways.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7AC9BD-065D-43AA-B918-E7B81E025E7B}"/>
                  </a:ext>
                </a:extLst>
              </p:cNvPr>
              <p:cNvSpPr/>
              <p:nvPr/>
            </p:nvSpPr>
            <p:spPr>
              <a:xfrm>
                <a:off x="1011115" y="4000500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7AC9BD-065D-43AA-B918-E7B81E025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5" y="4000500"/>
                <a:ext cx="791308" cy="6945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0402BE7-D1FB-4674-AB04-EBFA4C685EB8}"/>
                  </a:ext>
                </a:extLst>
              </p:cNvPr>
              <p:cNvSpPr/>
              <p:nvPr/>
            </p:nvSpPr>
            <p:spPr>
              <a:xfrm>
                <a:off x="2280138" y="4000500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0402BE7-D1FB-4674-AB04-EBFA4C685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38" y="4000500"/>
                <a:ext cx="791308" cy="6945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2935E-3624-4028-AC22-FCAD49315361}"/>
                  </a:ext>
                </a:extLst>
              </p:cNvPr>
              <p:cNvSpPr/>
              <p:nvPr/>
            </p:nvSpPr>
            <p:spPr>
              <a:xfrm>
                <a:off x="6529753" y="3974123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2935E-3624-4028-AC22-FCAD49315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753" y="3974123"/>
                <a:ext cx="791308" cy="69459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1018A11-7654-4B3C-B586-B18C6AADDFF8}"/>
              </a:ext>
            </a:extLst>
          </p:cNvPr>
          <p:cNvSpPr/>
          <p:nvPr/>
        </p:nvSpPr>
        <p:spPr>
          <a:xfrm>
            <a:off x="3549160" y="4311160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EBE827-9EA2-4F9B-8F12-701CE3DB9EE8}"/>
              </a:ext>
            </a:extLst>
          </p:cNvPr>
          <p:cNvSpPr/>
          <p:nvPr/>
        </p:nvSpPr>
        <p:spPr>
          <a:xfrm>
            <a:off x="4305297" y="4311160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06124-9E6A-44DF-9B1A-C40CDF0011CF}"/>
              </a:ext>
            </a:extLst>
          </p:cNvPr>
          <p:cNvSpPr/>
          <p:nvPr/>
        </p:nvSpPr>
        <p:spPr>
          <a:xfrm>
            <a:off x="5061434" y="4321419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DAA746-1DEF-40D8-A31D-F1BECA706043}"/>
              </a:ext>
            </a:extLst>
          </p:cNvPr>
          <p:cNvCxnSpPr/>
          <p:nvPr/>
        </p:nvCxnSpPr>
        <p:spPr>
          <a:xfrm>
            <a:off x="7508631" y="4347796"/>
            <a:ext cx="1283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A54A49-BB2C-425A-8902-F4723CF8BC2A}"/>
                  </a:ext>
                </a:extLst>
              </p:cNvPr>
              <p:cNvSpPr/>
              <p:nvPr/>
            </p:nvSpPr>
            <p:spPr>
              <a:xfrm>
                <a:off x="9141064" y="4051788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A54A49-BB2C-425A-8902-F4723CF8B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064" y="4051788"/>
                <a:ext cx="791308" cy="69459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4DBE2-1B0B-4532-BE12-CA7B1158A00F}"/>
                  </a:ext>
                </a:extLst>
              </p:cNvPr>
              <p:cNvSpPr txBox="1"/>
              <p:nvPr/>
            </p:nvSpPr>
            <p:spPr>
              <a:xfrm>
                <a:off x="1242564" y="4789831"/>
                <a:ext cx="380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A4DBE2-1B0B-4532-BE12-CA7B1158A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64" y="4789831"/>
                <a:ext cx="380745" cy="369332"/>
              </a:xfrm>
              <a:prstGeom prst="rect">
                <a:avLst/>
              </a:prstGeom>
              <a:blipFill>
                <a:blip r:embed="rId7"/>
                <a:stretch>
                  <a:fillRect l="-11290" r="-806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B5A9DB-79A3-403E-8A4C-2E1E097DE84F}"/>
                  </a:ext>
                </a:extLst>
              </p:cNvPr>
              <p:cNvSpPr txBox="1"/>
              <p:nvPr/>
            </p:nvSpPr>
            <p:spPr>
              <a:xfrm>
                <a:off x="2532438" y="4854308"/>
                <a:ext cx="38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B5A9DB-79A3-403E-8A4C-2E1E097DE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438" y="4854308"/>
                <a:ext cx="387863" cy="369332"/>
              </a:xfrm>
              <a:prstGeom prst="rect">
                <a:avLst/>
              </a:prstGeom>
              <a:blipFill>
                <a:blip r:embed="rId8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2FEC7C-45E5-4A59-9E5F-25E9FC1CAD29}"/>
                  </a:ext>
                </a:extLst>
              </p:cNvPr>
              <p:cNvSpPr txBox="1"/>
              <p:nvPr/>
            </p:nvSpPr>
            <p:spPr>
              <a:xfrm>
                <a:off x="6736171" y="4789831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2FEC7C-45E5-4A59-9E5F-25E9FC1C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171" y="4789831"/>
                <a:ext cx="400879" cy="369332"/>
              </a:xfrm>
              <a:prstGeom prst="rect">
                <a:avLst/>
              </a:prstGeom>
              <a:blipFill>
                <a:blip r:embed="rId9"/>
                <a:stretch>
                  <a:fillRect l="-9091" r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6147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ten people.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My goal: pick three people for a picture, where </a:t>
            </a:r>
            <a:r>
              <a:rPr lang="en-US" b="1" dirty="0">
                <a:solidFill>
                  <a:srgbClr val="FF0000"/>
                </a:solidFill>
              </a:rPr>
              <a:t>order of the people matters.</a:t>
            </a:r>
          </a:p>
          <a:p>
            <a:r>
              <a:rPr lang="en-US" dirty="0"/>
              <a:t>Examples: </a:t>
            </a:r>
            <a:r>
              <a:rPr lang="en-US" dirty="0">
                <a:solidFill>
                  <a:srgbClr val="0070C0"/>
                </a:solidFill>
              </a:rPr>
              <a:t>Jenny-Fred-Bob </a:t>
            </a:r>
            <a:r>
              <a:rPr lang="en-US" dirty="0"/>
              <a:t>or</a:t>
            </a:r>
            <a:r>
              <a:rPr lang="en-US" dirty="0">
                <a:solidFill>
                  <a:srgbClr val="0070C0"/>
                </a:solidFill>
              </a:rPr>
              <a:t> Fred-Jenny-Bob </a:t>
            </a:r>
            <a:r>
              <a:rPr lang="en-US" dirty="0"/>
              <a:t>or</a:t>
            </a:r>
            <a:r>
              <a:rPr lang="en-US" dirty="0">
                <a:solidFill>
                  <a:srgbClr val="0070C0"/>
                </a:solidFill>
              </a:rPr>
              <a:t> Fred-Bob-Jenny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71" y="2474686"/>
            <a:ext cx="4617357" cy="18645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30637" y="2402114"/>
            <a:ext cx="304800" cy="187234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280354" y="2402114"/>
            <a:ext cx="304800" cy="187234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3095" y="2361521"/>
            <a:ext cx="304800" cy="187234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402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have ten people.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My goal: pick three people for a picture, where </a:t>
            </a:r>
            <a:r>
              <a:rPr lang="en-US" b="1" dirty="0">
                <a:solidFill>
                  <a:srgbClr val="FF0000"/>
                </a:solidFill>
              </a:rPr>
              <a:t>order of the people matters.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 how many ways can I pick these people?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71" y="2474686"/>
            <a:ext cx="4617357" cy="18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</p:spTree>
    <p:extLst>
      <p:ext uri="{BB962C8B-B14F-4D97-AF65-F5344CB8AC3E}">
        <p14:creationId xmlns:p14="http://schemas.microsoft.com/office/powerpoint/2010/main" val="1257282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</p:spTree>
    <p:extLst>
      <p:ext uri="{BB962C8B-B14F-4D97-AF65-F5344CB8AC3E}">
        <p14:creationId xmlns:p14="http://schemas.microsoft.com/office/powerpoint/2010/main" val="1240210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60800" y="3352800"/>
            <a:ext cx="188686" cy="1683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94629" y="3352800"/>
            <a:ext cx="116115" cy="1683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41585" y="3521051"/>
            <a:ext cx="375558" cy="1482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572000" y="3521051"/>
            <a:ext cx="2887435" cy="151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67298" y="3740867"/>
            <a:ext cx="753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. </a:t>
            </a:r>
            <a:r>
              <a:rPr lang="en-US" sz="2600">
                <a:solidFill>
                  <a:srgbClr val="FF0000"/>
                </a:solidFill>
              </a:rPr>
              <a:t>. .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ways to pick the first person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076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44951" y="3396343"/>
            <a:ext cx="2239735" cy="1768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ways to pick the first person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96000" y="1520600"/>
            <a:ext cx="638629" cy="1904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ways to pick the first person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89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 ways to pick the </a:t>
            </a:r>
            <a:r>
              <a:rPr lang="en-US" b="1" dirty="0">
                <a:solidFill>
                  <a:schemeClr val="accent6"/>
                </a:solidFill>
              </a:rPr>
              <a:t>second</a:t>
            </a:r>
            <a:r>
              <a:rPr lang="en-US" dirty="0">
                <a:solidFill>
                  <a:schemeClr val="accent6"/>
                </a:solidFill>
              </a:rPr>
              <a:t> person</a:t>
            </a:r>
            <a:r>
              <a:rPr lang="mr-IN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005942" y="3555221"/>
            <a:ext cx="1315812" cy="16575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17999" y="3555221"/>
            <a:ext cx="1148899" cy="16575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33257" y="3555221"/>
            <a:ext cx="780596" cy="16247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44270" y="3425371"/>
            <a:ext cx="1568223" cy="17874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74604" y="3795879"/>
            <a:ext cx="7538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. . 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4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 ways to pick the </a:t>
            </a:r>
            <a:r>
              <a:rPr lang="en-US" b="1" dirty="0">
                <a:solidFill>
                  <a:schemeClr val="accent6"/>
                </a:solidFill>
              </a:rPr>
              <a:t>second</a:t>
            </a:r>
            <a:r>
              <a:rPr lang="en-US" dirty="0">
                <a:solidFill>
                  <a:schemeClr val="accent6"/>
                </a:solidFill>
              </a:rPr>
              <a:t> person</a:t>
            </a:r>
            <a:r>
              <a:rPr lang="mr-IN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412343" y="3439886"/>
            <a:ext cx="1054555" cy="177292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92334" y="1620386"/>
            <a:ext cx="638629" cy="190477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78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 ways to pick the </a:t>
            </a:r>
            <a:r>
              <a:rPr lang="en-US" b="1" dirty="0">
                <a:solidFill>
                  <a:schemeClr val="accent6"/>
                </a:solidFill>
              </a:rPr>
              <a:t>second</a:t>
            </a:r>
            <a:r>
              <a:rPr lang="en-US" dirty="0">
                <a:solidFill>
                  <a:schemeClr val="accent6"/>
                </a:solidFill>
              </a:rPr>
              <a:t> person</a:t>
            </a:r>
            <a:r>
              <a:rPr lang="mr-IN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multiplication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 is some experiment that is conducted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sequential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where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conducted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different ways.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  <m:r>
                      <a:rPr lang="en-US" i="1" dirty="0" smtClean="0">
                        <a:latin typeface="Cambria Math" charset="0"/>
                      </a:rPr>
                      <m:t>=“</m:t>
                    </m:r>
                    <m:r>
                      <a:rPr lang="en-US" i="1" dirty="0" smtClean="0">
                        <a:latin typeface="Cambria Math" charset="0"/>
                      </a:rPr>
                      <m:t>𝑠𝑎𝑛𝑑𝑤𝑖𝑐h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𝑝𝑟𝑒𝑝𝑎𝑟𝑎𝑡𝑖𝑜𝑛</m:t>
                    </m:r>
                    <m:r>
                      <a:rPr lang="en-US" i="1" dirty="0" smtClean="0">
                        <a:latin typeface="Cambria Math" charset="0"/>
                      </a:rPr>
                      <m:t>”,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=“</m:t>
                    </m:r>
                    <m:r>
                      <a:rPr lang="en-US" b="0" i="1" smtClean="0">
                        <a:latin typeface="Cambria Math" charset="0"/>
                      </a:rPr>
                      <m:t>𝑐h𝑜𝑝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𝑏𝑟𝑒𝑎𝑑</m:t>
                    </m:r>
                    <m:r>
                      <a:rPr lang="en-US" b="0" i="1" smtClean="0"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=“</m:t>
                    </m:r>
                    <m:r>
                      <a:rPr lang="en-US" b="0" i="1" dirty="0" smtClean="0">
                        <a:latin typeface="Cambria Math" charset="0"/>
                      </a:rPr>
                      <m:t>𝑐h𝑜𝑜𝑠𝑒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𝑐𝑜𝑛𝑑𝑖𝑚𝑒𝑛𝑡</m:t>
                    </m:r>
                    <m:r>
                      <a:rPr lang="en-US" b="0" i="1" dirty="0" smtClean="0">
                        <a:latin typeface="Cambria Math" charset="0"/>
                      </a:rPr>
                      <m:t>”,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ECE5415-9457-477A-BA70-659BA53C5CFB}"/>
                  </a:ext>
                </a:extLst>
              </p:cNvPr>
              <p:cNvSpPr/>
              <p:nvPr/>
            </p:nvSpPr>
            <p:spPr>
              <a:xfrm>
                <a:off x="1248507" y="4476750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ECE5415-9457-477A-BA70-659BA53C5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07" y="4476750"/>
                <a:ext cx="791308" cy="6945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544B69F-7E50-4D82-A37E-7D92F14DF161}"/>
                  </a:ext>
                </a:extLst>
              </p:cNvPr>
              <p:cNvSpPr/>
              <p:nvPr/>
            </p:nvSpPr>
            <p:spPr>
              <a:xfrm>
                <a:off x="2517530" y="4476750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544B69F-7E50-4D82-A37E-7D92F14DF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30" y="4476750"/>
                <a:ext cx="791308" cy="6945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DA75093-C57C-4649-917D-6C26BF044A78}"/>
                  </a:ext>
                </a:extLst>
              </p:cNvPr>
              <p:cNvSpPr/>
              <p:nvPr/>
            </p:nvSpPr>
            <p:spPr>
              <a:xfrm>
                <a:off x="6767145" y="4450373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DA75093-C57C-4649-917D-6C26BF044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45" y="4450373"/>
                <a:ext cx="791308" cy="69459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F457C2C-015A-4B78-AE64-D4F611DCCD62}"/>
              </a:ext>
            </a:extLst>
          </p:cNvPr>
          <p:cNvSpPr/>
          <p:nvPr/>
        </p:nvSpPr>
        <p:spPr>
          <a:xfrm>
            <a:off x="3839304" y="4787410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450A6-8A67-455C-9691-07DDF8AA7F02}"/>
              </a:ext>
            </a:extLst>
          </p:cNvPr>
          <p:cNvSpPr/>
          <p:nvPr/>
        </p:nvSpPr>
        <p:spPr>
          <a:xfrm>
            <a:off x="4595441" y="4787410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66755E-912A-4DBD-B2F6-9218C2E343DC}"/>
              </a:ext>
            </a:extLst>
          </p:cNvPr>
          <p:cNvSpPr/>
          <p:nvPr/>
        </p:nvSpPr>
        <p:spPr>
          <a:xfrm>
            <a:off x="5351578" y="4797669"/>
            <a:ext cx="143608" cy="1553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D274C9-8774-4577-8A26-51F60A4F4437}"/>
              </a:ext>
            </a:extLst>
          </p:cNvPr>
          <p:cNvCxnSpPr/>
          <p:nvPr/>
        </p:nvCxnSpPr>
        <p:spPr>
          <a:xfrm>
            <a:off x="7746023" y="4824046"/>
            <a:ext cx="1283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B196395-AF69-4198-A19D-20E94B8BA986}"/>
                  </a:ext>
                </a:extLst>
              </p:cNvPr>
              <p:cNvSpPr/>
              <p:nvPr/>
            </p:nvSpPr>
            <p:spPr>
              <a:xfrm>
                <a:off x="9378456" y="4528038"/>
                <a:ext cx="791308" cy="6945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B196395-AF69-4198-A19D-20E94B8BA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56" y="4528038"/>
                <a:ext cx="791308" cy="69459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387BA1-06EC-4AFF-A5C1-0AD52217C23E}"/>
                  </a:ext>
                </a:extLst>
              </p:cNvPr>
              <p:cNvSpPr txBox="1"/>
              <p:nvPr/>
            </p:nvSpPr>
            <p:spPr>
              <a:xfrm>
                <a:off x="1432937" y="5306279"/>
                <a:ext cx="380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387BA1-06EC-4AFF-A5C1-0AD52217C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37" y="5306279"/>
                <a:ext cx="380745" cy="369332"/>
              </a:xfrm>
              <a:prstGeom prst="rect">
                <a:avLst/>
              </a:prstGeom>
              <a:blipFill>
                <a:blip r:embed="rId7"/>
                <a:stretch>
                  <a:fillRect l="-9524" r="-634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A04D9B-751E-4368-A971-BDD8BECF073F}"/>
                  </a:ext>
                </a:extLst>
              </p:cNvPr>
              <p:cNvSpPr txBox="1"/>
              <p:nvPr/>
            </p:nvSpPr>
            <p:spPr>
              <a:xfrm>
                <a:off x="2722811" y="5370756"/>
                <a:ext cx="38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A04D9B-751E-4368-A971-BDD8BECF0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11" y="5370756"/>
                <a:ext cx="387863" cy="369332"/>
              </a:xfrm>
              <a:prstGeom prst="rect">
                <a:avLst/>
              </a:prstGeom>
              <a:blipFill>
                <a:blip r:embed="rId8"/>
                <a:stretch>
                  <a:fillRect l="-11111" r="-793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1A2326-BE67-447A-B1AC-AEBD5443DADC}"/>
                  </a:ext>
                </a:extLst>
              </p:cNvPr>
              <p:cNvSpPr txBox="1"/>
              <p:nvPr/>
            </p:nvSpPr>
            <p:spPr>
              <a:xfrm>
                <a:off x="7041864" y="5306279"/>
                <a:ext cx="400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1A2326-BE67-447A-B1AC-AEBD5443D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864" y="5306279"/>
                <a:ext cx="400879" cy="369332"/>
              </a:xfrm>
              <a:prstGeom prst="rect">
                <a:avLst/>
              </a:prstGeom>
              <a:blipFill>
                <a:blip r:embed="rId9"/>
                <a:stretch>
                  <a:fillRect l="-9091" r="-606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167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 ways to pick the </a:t>
            </a:r>
            <a:r>
              <a:rPr lang="en-US" b="1" dirty="0">
                <a:solidFill>
                  <a:schemeClr val="accent1"/>
                </a:solidFill>
              </a:rPr>
              <a:t>third</a:t>
            </a:r>
          </a:p>
          <a:p>
            <a:r>
              <a:rPr lang="en-US" dirty="0">
                <a:solidFill>
                  <a:schemeClr val="accent1"/>
                </a:solidFill>
              </a:rPr>
              <a:t>person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005942" y="3555221"/>
            <a:ext cx="2314693" cy="14438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24000" y="3425371"/>
            <a:ext cx="2182756" cy="15736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140236" y="3425371"/>
            <a:ext cx="272258" cy="16110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52858" y="3527278"/>
            <a:ext cx="7538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324942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 ways to pick the </a:t>
            </a:r>
            <a:r>
              <a:rPr lang="en-US" b="1" dirty="0">
                <a:solidFill>
                  <a:schemeClr val="accent1"/>
                </a:solidFill>
              </a:rPr>
              <a:t>third</a:t>
            </a:r>
          </a:p>
          <a:p>
            <a:r>
              <a:rPr lang="en-US" dirty="0">
                <a:solidFill>
                  <a:schemeClr val="accent1"/>
                </a:solidFill>
              </a:rPr>
              <a:t>person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28441" y="1690688"/>
            <a:ext cx="345621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6071275" y="3440528"/>
            <a:ext cx="574678" cy="8121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695947" y="1670568"/>
            <a:ext cx="638629" cy="190477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94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6172" y="2046514"/>
            <a:ext cx="113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 ways to pick the </a:t>
            </a:r>
            <a:r>
              <a:rPr lang="en-US" b="1" dirty="0">
                <a:solidFill>
                  <a:schemeClr val="accent1"/>
                </a:solidFill>
              </a:rPr>
              <a:t>third</a:t>
            </a:r>
          </a:p>
          <a:p>
            <a:r>
              <a:rPr lang="en-US" dirty="0">
                <a:solidFill>
                  <a:schemeClr val="accent1"/>
                </a:solidFill>
              </a:rPr>
              <a:t>person</a:t>
            </a:r>
            <a:r>
              <a:rPr lang="mr-IN" dirty="0">
                <a:solidFill>
                  <a:schemeClr val="accent1"/>
                </a:solidFill>
              </a:rPr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805377" y="1690688"/>
            <a:ext cx="768685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82" y="4115128"/>
            <a:ext cx="420916" cy="13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4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52613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805377" y="1690688"/>
            <a:ext cx="768685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82" y="4115128"/>
            <a:ext cx="420916" cy="1323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150103" y="4096662"/>
                <a:ext cx="320369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For a total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10 × 9 ×8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 =720 ways.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103" y="4096662"/>
                <a:ext cx="3203697" cy="892552"/>
              </a:xfrm>
              <a:prstGeom prst="rect">
                <a:avLst/>
              </a:prstGeom>
              <a:blipFill rotWithShape="0">
                <a:blip r:embed="rId8"/>
                <a:stretch>
                  <a:fillRect l="-3422" t="-5479" r="-2091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54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-permutations: Example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474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8" y="1690688"/>
            <a:ext cx="4617357" cy="186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4715833"/>
            <a:ext cx="1059543" cy="159606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86628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4405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74062" y="5513866"/>
            <a:ext cx="8853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0" y="2655335"/>
            <a:ext cx="2458358" cy="1799772"/>
          </a:xfrm>
          <a:prstGeom prst="wedgeEllipseCallout">
            <a:avLst>
              <a:gd name="adj1" fmla="val 22256"/>
              <a:gd name="adj2" fmla="val 6594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 need three people for this photo. You guys figure out your order.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3889501"/>
            <a:ext cx="449942" cy="145427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805377" y="1690688"/>
            <a:ext cx="768685" cy="163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65359" y="1690689"/>
            <a:ext cx="506641" cy="1634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88" y="3889501"/>
            <a:ext cx="491789" cy="1549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82" y="4115128"/>
            <a:ext cx="420916" cy="1323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50103" y="4096662"/>
                <a:ext cx="320369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For a total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10 × 9 ×8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 =720 ways.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103" y="4096662"/>
                <a:ext cx="3203697" cy="892552"/>
              </a:xfrm>
              <a:prstGeom prst="rect">
                <a:avLst/>
              </a:prstGeom>
              <a:blipFill rotWithShape="0">
                <a:blip r:embed="rId8"/>
                <a:stretch>
                  <a:fillRect l="-3422" t="-5479" r="-2091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03026" y="5343778"/>
                <a:ext cx="3929745" cy="709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10 ×9 × 8=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10!</m:t>
                        </m:r>
                      </m:num>
                      <m:den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10 −3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26" y="5343778"/>
                <a:ext cx="3929745" cy="709746"/>
              </a:xfrm>
              <a:prstGeom prst="rect">
                <a:avLst/>
              </a:prstGeom>
              <a:blipFill rotWithShape="0">
                <a:blip r:embed="rId9"/>
                <a:stretch>
                  <a:fillRect l="-2791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394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on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Clyde has the following books on his bookshelf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Epp</a:t>
            </a:r>
            <a:r>
              <a:rPr lang="en-US" dirty="0">
                <a:solidFill>
                  <a:schemeClr val="accent1"/>
                </a:solidFill>
              </a:rPr>
              <a:t>, Rosen, Hughes, Bogart, Davis, Shaffer, Sellers, Scott</a:t>
            </a:r>
          </a:p>
          <a:p>
            <a:r>
              <a:rPr lang="en-US" dirty="0"/>
              <a:t>Jason wants to borrow </a:t>
            </a:r>
            <a:r>
              <a:rPr lang="en-US" dirty="0">
                <a:solidFill>
                  <a:srgbClr val="7030A0"/>
                </a:solidFill>
              </a:rPr>
              <a:t>any 5</a:t>
            </a:r>
            <a:r>
              <a:rPr lang="en-US" dirty="0"/>
              <a:t> of them and </a:t>
            </a:r>
            <a:r>
              <a:rPr lang="en-US" dirty="0">
                <a:solidFill>
                  <a:schemeClr val="accent6"/>
                </a:solidFill>
              </a:rPr>
              <a:t>read them in the order he picks them in.</a:t>
            </a:r>
          </a:p>
          <a:p>
            <a:r>
              <a:rPr lang="en-US" dirty="0"/>
              <a:t>In how many ways can Jason get smart by reading those books?</a:t>
            </a:r>
          </a:p>
        </p:txBody>
      </p:sp>
    </p:spTree>
    <p:extLst>
      <p:ext uri="{BB962C8B-B14F-4D97-AF65-F5344CB8AC3E}">
        <p14:creationId xmlns:p14="http://schemas.microsoft.com/office/powerpoint/2010/main" val="17343681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on Books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Clyde has the following books on his bookshelf</a:t>
                </a:r>
              </a:p>
              <a:p>
                <a:pPr lvl="1"/>
                <a:r>
                  <a:rPr lang="en-US" dirty="0" err="1">
                    <a:solidFill>
                      <a:schemeClr val="accent1"/>
                    </a:solidFill>
                  </a:rPr>
                  <a:t>Epp</a:t>
                </a:r>
                <a:r>
                  <a:rPr lang="en-US" dirty="0">
                    <a:solidFill>
                      <a:schemeClr val="accent1"/>
                    </a:solidFill>
                  </a:rPr>
                  <a:t>, Rosen, Hughes, Bogart, Davis, Shaffer, Sellers, Scott</a:t>
                </a:r>
              </a:p>
              <a:p>
                <a:r>
                  <a:rPr lang="en-US" dirty="0"/>
                  <a:t>Jason wants to borrow </a:t>
                </a:r>
                <a:r>
                  <a:rPr lang="en-US" dirty="0">
                    <a:solidFill>
                      <a:srgbClr val="7030A0"/>
                    </a:solidFill>
                  </a:rPr>
                  <a:t>any 5</a:t>
                </a:r>
                <a:r>
                  <a:rPr lang="en-US" dirty="0"/>
                  <a:t> of them and </a:t>
                </a:r>
                <a:r>
                  <a:rPr lang="en-US" dirty="0">
                    <a:solidFill>
                      <a:schemeClr val="accent6"/>
                    </a:solidFill>
                  </a:rPr>
                  <a:t>read them in the order he picks them in.</a:t>
                </a:r>
              </a:p>
              <a:p>
                <a:r>
                  <a:rPr lang="en-US" dirty="0"/>
                  <a:t>In how many ways can Jason get smart by reading those books?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7D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7DE5"/>
                              </a:solidFill>
                              <a:latin typeface="Cambria Math" charset="0"/>
                            </a:rPr>
                            <m:t>8!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7DE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7DE5"/>
                                  </a:solidFill>
                                  <a:latin typeface="Cambria Math" charset="0"/>
                                </a:rPr>
                                <m:t>8−5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7DE5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7DE5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FF7DE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7DE5"/>
                              </a:solidFill>
                              <a:latin typeface="Cambria Math" charset="0"/>
                            </a:rPr>
                            <m:t>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7DE5"/>
                              </a:solidFill>
                              <a:latin typeface="Cambria Math" charset="0"/>
                            </a:rPr>
                            <m:t>3!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276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 The total ways in which we can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elements from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elements </a:t>
                </a:r>
                <a:r>
                  <a:rPr lang="en-US" dirty="0">
                    <a:solidFill>
                      <a:srgbClr val="7030A0"/>
                    </a:solidFill>
                  </a:rPr>
                  <a:t>where order matters</a:t>
                </a:r>
                <a:r>
                  <a:rPr lang="en-US" dirty="0"/>
                  <a:t> is equal to: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373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0≤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 The total ways in which we can 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elements from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elements </a:t>
                </a:r>
                <a:r>
                  <a:rPr lang="en-US" dirty="0">
                    <a:solidFill>
                      <a:srgbClr val="7030A0"/>
                    </a:solidFill>
                  </a:rPr>
                  <a:t>where order matters</a:t>
                </a:r>
                <a:r>
                  <a:rPr lang="en-US" dirty="0"/>
                  <a:t> is equal to: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557486" y="3614057"/>
            <a:ext cx="1364343" cy="5950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454401" y="4093029"/>
            <a:ext cx="1103085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5086" y="4837566"/>
                <a:ext cx="1100182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70C0"/>
                    </a:solidFill>
                  </a:rPr>
                  <a:t>‘’P”</a:t>
                </a:r>
                <a:r>
                  <a:rPr lang="en-US" sz="2600" dirty="0"/>
                  <a:t> for </a:t>
                </a:r>
                <a:r>
                  <a:rPr lang="en-US" sz="2600" dirty="0">
                    <a:solidFill>
                      <a:srgbClr val="0070C0"/>
                    </a:solidFill>
                  </a:rPr>
                  <a:t>p</a:t>
                </a:r>
                <a:r>
                  <a:rPr lang="en-US" sz="2600" dirty="0"/>
                  <a:t>ermutation. This quantity is known as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-permutations of a set with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elements.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6" y="4837566"/>
                <a:ext cx="11001828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998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926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Pop quizzes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2067" y="1690688"/>
            <a:ext cx="920276" cy="476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3537" y="1694964"/>
            <a:ext cx="1161835" cy="467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6" y="1690689"/>
                <a:ext cx="973148" cy="4719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6" y="1690687"/>
                <a:ext cx="1040535" cy="4719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6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4891</TotalTime>
  <Words>5595</Words>
  <Application>Microsoft Office PowerPoint</Application>
  <PresentationFormat>Widescreen</PresentationFormat>
  <Paragraphs>1001</Paragraphs>
  <Slides>137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Cambria Math</vt:lpstr>
      <vt:lpstr>Arial</vt:lpstr>
      <vt:lpstr>Calibri</vt:lpstr>
      <vt:lpstr>Calibri Light</vt:lpstr>
      <vt:lpstr>Office Theme</vt:lpstr>
      <vt:lpstr>Intro to Combinatorics (“that n choose 2 stuff”)</vt:lpstr>
      <vt:lpstr>Reminders</vt:lpstr>
      <vt:lpstr>Next week</vt:lpstr>
      <vt:lpstr>Jason’s sandwich </vt:lpstr>
      <vt:lpstr>Jason’s sandwich </vt:lpstr>
      <vt:lpstr>Jason’s sandwich </vt:lpstr>
      <vt:lpstr>Jason’s sandwich </vt:lpstr>
      <vt:lpstr>The multiplication rule </vt:lpstr>
      <vt:lpstr>The multiplication rule </vt:lpstr>
      <vt:lpstr>The multiplication rule </vt:lpstr>
      <vt:lpstr>A familiar example</vt:lpstr>
      <vt:lpstr>A familiar example</vt:lpstr>
      <vt:lpstr>A familiar example</vt:lpstr>
      <vt:lpstr>Picking projects</vt:lpstr>
      <vt:lpstr>Picking projects</vt:lpstr>
      <vt:lpstr>Picking projects</vt:lpstr>
      <vt:lpstr>Picking projects</vt:lpstr>
      <vt:lpstr>Picking projects</vt:lpstr>
      <vt:lpstr>Picking projects</vt:lpstr>
      <vt:lpstr>Picking projects</vt:lpstr>
      <vt:lpstr>Picking projects</vt:lpstr>
      <vt:lpstr>Picking projects</vt:lpstr>
      <vt:lpstr>Picking projects</vt:lpstr>
      <vt:lpstr>Addition (sum) rule</vt:lpstr>
      <vt:lpstr>Addition (sum) rule</vt:lpstr>
      <vt:lpstr>Subtraction rule</vt:lpstr>
      <vt:lpstr>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# Permutations</vt:lpstr>
      <vt:lpstr>Break!</vt:lpstr>
      <vt:lpstr>Permutations</vt:lpstr>
      <vt:lpstr>Permutations</vt:lpstr>
      <vt:lpstr>Thought Experiment</vt:lpstr>
      <vt:lpstr>Thought Experiment</vt:lpstr>
      <vt:lpstr>Thought Experiment</vt:lpstr>
      <vt:lpstr>Permutations</vt:lpstr>
      <vt:lpstr>Permutations</vt:lpstr>
      <vt:lpstr>Permutations</vt:lpstr>
      <vt:lpstr>Final answer</vt:lpstr>
      <vt:lpstr>Complex overcounting</vt:lpstr>
      <vt:lpstr>Complex overcounting</vt:lpstr>
      <vt:lpstr>Complex overcounting</vt:lpstr>
      <vt:lpstr>Complex overcounting</vt:lpstr>
      <vt:lpstr>Complex overcounting</vt:lpstr>
      <vt:lpstr>Complex overcounting</vt:lpstr>
      <vt:lpstr>Complex overcounting</vt:lpstr>
      <vt:lpstr>Complex overcounting</vt:lpstr>
      <vt:lpstr>Important “pedagogical” note</vt:lpstr>
      <vt:lpstr>Important “pedagogical” note</vt:lpstr>
      <vt:lpstr>For you!</vt:lpstr>
      <vt:lpstr>For you!</vt:lpstr>
      <vt:lpstr>More practice</vt:lpstr>
      <vt:lpstr>More practice</vt:lpstr>
      <vt:lpstr>General template</vt:lpstr>
      <vt:lpstr>General template</vt:lpstr>
      <vt:lpstr>General template</vt:lpstr>
      <vt:lpstr>Sounds legit</vt:lpstr>
      <vt:lpstr>r-permutations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r-permutations: Example</vt:lpstr>
      <vt:lpstr>Example on Books</vt:lpstr>
      <vt:lpstr>Example on Books</vt:lpstr>
      <vt:lpstr>General formula</vt:lpstr>
      <vt:lpstr>General formula</vt:lpstr>
      <vt:lpstr>Pop quizzes</vt:lpstr>
      <vt:lpstr>Pop quizzes</vt:lpstr>
      <vt:lpstr>Pop quizzes</vt:lpstr>
      <vt:lpstr>Pop quizzes</vt:lpstr>
      <vt:lpstr>Pop quizzes</vt:lpstr>
      <vt:lpstr>Pop quizzes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Caption this</vt:lpstr>
      <vt:lpstr>Combinations (that “n choose r” stuff)</vt:lpstr>
      <vt:lpstr>PowerPoint Presentation</vt:lpstr>
      <vt:lpstr>Combinations (that “n choose r” stuff)</vt:lpstr>
      <vt:lpstr>Combinations (that “n choose r” stuff)</vt:lpstr>
      <vt:lpstr>Combinations (that “n choose r” stuff)</vt:lpstr>
      <vt:lpstr>Combinations (that “n choose r” stuff)</vt:lpstr>
      <vt:lpstr>Combinations (that “n choose r” stuff)</vt:lpstr>
      <vt:lpstr>Combinations (that “n choose r” stuff)</vt:lpstr>
      <vt:lpstr>Combinations (that “n choose r” stuff)</vt:lpstr>
      <vt:lpstr>Combinations (that “n choose r” stuff)</vt:lpstr>
      <vt:lpstr>Closer analysis of example</vt:lpstr>
      <vt:lpstr>(█(n@r)) notation</vt:lpstr>
      <vt:lpstr>(█(n@r)) notation</vt:lpstr>
      <vt:lpstr>(█(n@r)) notation</vt:lpstr>
      <vt:lpstr>(█(n@r)) notation</vt:lpstr>
      <vt:lpstr>Quiz</vt:lpstr>
      <vt:lpstr>Quiz</vt:lpstr>
      <vt:lpstr>Quiz</vt:lpstr>
      <vt:lpstr>Quiz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Combinatorics</dc:title>
  <dc:creator>Jason Filippou</dc:creator>
  <cp:lastModifiedBy>Jason Filippou</cp:lastModifiedBy>
  <cp:revision>112</cp:revision>
  <cp:lastPrinted>2018-11-01T15:47:04Z</cp:lastPrinted>
  <dcterms:created xsi:type="dcterms:W3CDTF">2016-11-30T22:24:19Z</dcterms:created>
  <dcterms:modified xsi:type="dcterms:W3CDTF">2021-01-28T14:50:49Z</dcterms:modified>
</cp:coreProperties>
</file>